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58" r:id="rId3"/>
    <p:sldId id="293" r:id="rId4"/>
    <p:sldId id="294" r:id="rId5"/>
    <p:sldId id="296" r:id="rId6"/>
    <p:sldId id="297" r:id="rId7"/>
    <p:sldId id="295" r:id="rId8"/>
    <p:sldId id="259" r:id="rId9"/>
    <p:sldId id="299" r:id="rId10"/>
    <p:sldId id="300" r:id="rId11"/>
    <p:sldId id="301" r:id="rId12"/>
    <p:sldId id="286"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FF9900"/>
    <a:srgbClr val="808080"/>
    <a:srgbClr val="FCFCFC"/>
    <a:srgbClr val="E8E8E8"/>
    <a:srgbClr val="FFD84B"/>
    <a:srgbClr val="FFFFFF"/>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327" autoAdjust="0"/>
    <p:restoredTop sz="94660"/>
  </p:normalViewPr>
  <p:slideViewPr>
    <p:cSldViewPr>
      <p:cViewPr>
        <p:scale>
          <a:sx n="50" d="100"/>
          <a:sy n="50" d="100"/>
        </p:scale>
        <p:origin x="-1068" y="24"/>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4608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4608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4608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3BA120C-4DB9-4B2D-B812-99E0AEC264EE}"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81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5F3E58D-5B96-4AFD-B1C0-71BEDF840AF6}"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9" name="Freeform 7"/>
          <p:cNvSpPr>
            <a:spLocks/>
          </p:cNvSpPr>
          <p:nvPr/>
        </p:nvSpPr>
        <p:spPr bwMode="gray">
          <a:xfrm>
            <a:off x="-1588" y="5881688"/>
            <a:ext cx="2917826" cy="977900"/>
          </a:xfrm>
          <a:custGeom>
            <a:avLst/>
            <a:gdLst/>
            <a:ahLst/>
            <a:cxnLst>
              <a:cxn ang="0">
                <a:pos x="0" y="74"/>
              </a:cxn>
              <a:cxn ang="0">
                <a:pos x="1589" y="0"/>
              </a:cxn>
              <a:cxn ang="0">
                <a:pos x="1838" y="618"/>
              </a:cxn>
              <a:cxn ang="0">
                <a:pos x="0" y="618"/>
              </a:cxn>
              <a:cxn ang="0">
                <a:pos x="0" y="74"/>
              </a:cxn>
            </a:cxnLst>
            <a:rect l="0" t="0" r="r" b="b"/>
            <a:pathLst>
              <a:path w="1838" h="618">
                <a:moveTo>
                  <a:pt x="0" y="74"/>
                </a:moveTo>
                <a:cubicBezTo>
                  <a:pt x="879" y="269"/>
                  <a:pt x="1589" y="0"/>
                  <a:pt x="1589" y="0"/>
                </a:cubicBezTo>
                <a:cubicBezTo>
                  <a:pt x="1652" y="335"/>
                  <a:pt x="1838" y="618"/>
                  <a:pt x="1838" y="618"/>
                </a:cubicBezTo>
                <a:lnTo>
                  <a:pt x="0" y="618"/>
                </a:lnTo>
                <a:cubicBezTo>
                  <a:pt x="0" y="618"/>
                  <a:pt x="0" y="346"/>
                  <a:pt x="0" y="74"/>
                </a:cubicBezTo>
                <a:close/>
              </a:path>
            </a:pathLst>
          </a:custGeom>
          <a:solidFill>
            <a:schemeClr val="folHlink"/>
          </a:solidFill>
          <a:ln w="9525">
            <a:noFill/>
            <a:round/>
            <a:headEnd/>
            <a:tailEnd/>
          </a:ln>
          <a:effectLst/>
        </p:spPr>
        <p:txBody>
          <a:bodyPr/>
          <a:lstStyle/>
          <a:p>
            <a:endParaRPr lang="id-ID"/>
          </a:p>
        </p:txBody>
      </p:sp>
      <p:sp>
        <p:nvSpPr>
          <p:cNvPr id="3081" name="Freeform 9"/>
          <p:cNvSpPr>
            <a:spLocks/>
          </p:cNvSpPr>
          <p:nvPr/>
        </p:nvSpPr>
        <p:spPr bwMode="gray">
          <a:xfrm>
            <a:off x="4356100" y="641350"/>
            <a:ext cx="4787900" cy="5997575"/>
          </a:xfrm>
          <a:custGeom>
            <a:avLst/>
            <a:gdLst/>
            <a:ahLst/>
            <a:cxnLst>
              <a:cxn ang="0">
                <a:pos x="548" y="1300"/>
              </a:cxn>
              <a:cxn ang="0">
                <a:pos x="0" y="2525"/>
              </a:cxn>
              <a:cxn ang="0">
                <a:pos x="3016" y="2752"/>
              </a:cxn>
              <a:cxn ang="0">
                <a:pos x="3016" y="665"/>
              </a:cxn>
              <a:cxn ang="0">
                <a:pos x="1944" y="0"/>
              </a:cxn>
              <a:cxn ang="0">
                <a:pos x="548" y="1300"/>
              </a:cxn>
            </a:cxnLst>
            <a:rect l="0" t="0" r="r" b="b"/>
            <a:pathLst>
              <a:path w="3016" h="3791">
                <a:moveTo>
                  <a:pt x="548" y="1300"/>
                </a:moveTo>
                <a:cubicBezTo>
                  <a:pt x="274" y="1912"/>
                  <a:pt x="0" y="2525"/>
                  <a:pt x="0" y="2525"/>
                </a:cubicBezTo>
                <a:cubicBezTo>
                  <a:pt x="1458" y="3791"/>
                  <a:pt x="3016" y="2752"/>
                  <a:pt x="3016" y="2752"/>
                </a:cubicBezTo>
                <a:cubicBezTo>
                  <a:pt x="3016" y="2752"/>
                  <a:pt x="3016" y="1708"/>
                  <a:pt x="3016" y="665"/>
                </a:cubicBezTo>
                <a:cubicBezTo>
                  <a:pt x="2528" y="170"/>
                  <a:pt x="1944" y="0"/>
                  <a:pt x="1944" y="0"/>
                </a:cubicBezTo>
                <a:cubicBezTo>
                  <a:pt x="1944" y="0"/>
                  <a:pt x="1639" y="839"/>
                  <a:pt x="548" y="1300"/>
                </a:cubicBezTo>
                <a:close/>
              </a:path>
            </a:pathLst>
          </a:custGeom>
          <a:solidFill>
            <a:schemeClr val="accent2"/>
          </a:solidFill>
          <a:ln w="9525">
            <a:noFill/>
            <a:round/>
            <a:headEnd/>
            <a:tailEnd/>
          </a:ln>
          <a:effectLst/>
        </p:spPr>
        <p:txBody>
          <a:bodyPr/>
          <a:lstStyle/>
          <a:p>
            <a:endParaRPr lang="id-ID"/>
          </a:p>
        </p:txBody>
      </p:sp>
      <p:sp>
        <p:nvSpPr>
          <p:cNvPr id="3084" name="Freeform 12"/>
          <p:cNvSpPr>
            <a:spLocks/>
          </p:cNvSpPr>
          <p:nvPr/>
        </p:nvSpPr>
        <p:spPr bwMode="gray">
          <a:xfrm>
            <a:off x="2528888" y="4683125"/>
            <a:ext cx="6615112" cy="2239963"/>
          </a:xfrm>
          <a:custGeom>
            <a:avLst/>
            <a:gdLst/>
            <a:ahLst/>
            <a:cxnLst>
              <a:cxn ang="0">
                <a:pos x="1114" y="0"/>
              </a:cxn>
              <a:cxn ang="0">
                <a:pos x="0" y="754"/>
              </a:cxn>
              <a:cxn ang="0">
                <a:pos x="406" y="1375"/>
              </a:cxn>
              <a:cxn ang="0">
                <a:pos x="4171" y="1375"/>
              </a:cxn>
              <a:cxn ang="0">
                <a:pos x="4171" y="468"/>
              </a:cxn>
              <a:cxn ang="0">
                <a:pos x="1114" y="0"/>
              </a:cxn>
            </a:cxnLst>
            <a:rect l="0" t="0" r="r" b="b"/>
            <a:pathLst>
              <a:path w="4171" h="1416">
                <a:moveTo>
                  <a:pt x="1114" y="0"/>
                </a:moveTo>
                <a:cubicBezTo>
                  <a:pt x="1114" y="0"/>
                  <a:pt x="557" y="377"/>
                  <a:pt x="0" y="754"/>
                </a:cubicBezTo>
                <a:cubicBezTo>
                  <a:pt x="180" y="1190"/>
                  <a:pt x="406" y="1375"/>
                  <a:pt x="406" y="1375"/>
                </a:cubicBezTo>
                <a:cubicBezTo>
                  <a:pt x="2288" y="1375"/>
                  <a:pt x="4171" y="1375"/>
                  <a:pt x="4171" y="1375"/>
                </a:cubicBezTo>
                <a:lnTo>
                  <a:pt x="4171" y="468"/>
                </a:lnTo>
                <a:cubicBezTo>
                  <a:pt x="4171" y="468"/>
                  <a:pt x="2546" y="1416"/>
                  <a:pt x="1114" y="0"/>
                </a:cubicBezTo>
                <a:close/>
              </a:path>
            </a:pathLst>
          </a:custGeom>
          <a:blipFill dpi="0" rotWithShape="1">
            <a:blip r:embed="rId2"/>
            <a:srcRect/>
            <a:stretch>
              <a:fillRect/>
            </a:stretch>
          </a:blipFill>
          <a:ln w="9525">
            <a:noFill/>
            <a:round/>
            <a:headEnd/>
            <a:tailEnd/>
          </a:ln>
          <a:effectLst/>
        </p:spPr>
        <p:txBody>
          <a:bodyPr/>
          <a:lstStyle/>
          <a:p>
            <a:endParaRPr lang="id-ID"/>
          </a:p>
        </p:txBody>
      </p:sp>
      <p:sp>
        <p:nvSpPr>
          <p:cNvPr id="3086" name="Freeform 14" descr="1"/>
          <p:cNvSpPr>
            <a:spLocks/>
          </p:cNvSpPr>
          <p:nvPr/>
        </p:nvSpPr>
        <p:spPr bwMode="gray">
          <a:xfrm>
            <a:off x="4714875" y="-1588"/>
            <a:ext cx="2543175" cy="2632076"/>
          </a:xfrm>
          <a:custGeom>
            <a:avLst/>
            <a:gdLst/>
            <a:ahLst/>
            <a:cxnLst>
              <a:cxn ang="0">
                <a:pos x="0" y="0"/>
              </a:cxn>
              <a:cxn ang="0">
                <a:pos x="335" y="1645"/>
              </a:cxn>
              <a:cxn ang="0">
                <a:pos x="1569" y="0"/>
              </a:cxn>
              <a:cxn ang="0">
                <a:pos x="0" y="0"/>
              </a:cxn>
            </a:cxnLst>
            <a:rect l="0" t="0" r="r" b="b"/>
            <a:pathLst>
              <a:path w="1569" h="1645">
                <a:moveTo>
                  <a:pt x="0" y="0"/>
                </a:moveTo>
                <a:lnTo>
                  <a:pt x="335" y="1645"/>
                </a:lnTo>
                <a:cubicBezTo>
                  <a:pt x="335" y="1645"/>
                  <a:pt x="1394" y="1086"/>
                  <a:pt x="1569" y="0"/>
                </a:cubicBezTo>
                <a:cubicBezTo>
                  <a:pt x="784" y="0"/>
                  <a:pt x="0" y="0"/>
                  <a:pt x="0" y="0"/>
                </a:cubicBezTo>
                <a:close/>
              </a:path>
            </a:pathLst>
          </a:custGeom>
          <a:blipFill dpi="0" rotWithShape="1">
            <a:blip r:embed="rId3"/>
            <a:srcRect/>
            <a:stretch>
              <a:fillRect/>
            </a:stretch>
          </a:blipFill>
          <a:ln w="9525">
            <a:noFill/>
            <a:round/>
            <a:headEnd/>
            <a:tailEnd/>
          </a:ln>
          <a:effectLst/>
        </p:spPr>
        <p:txBody>
          <a:bodyPr/>
          <a:lstStyle/>
          <a:p>
            <a:endParaRPr lang="id-ID"/>
          </a:p>
        </p:txBody>
      </p:sp>
      <p:sp>
        <p:nvSpPr>
          <p:cNvPr id="3087" name="Freeform 15"/>
          <p:cNvSpPr>
            <a:spLocks/>
          </p:cNvSpPr>
          <p:nvPr/>
        </p:nvSpPr>
        <p:spPr bwMode="gray">
          <a:xfrm>
            <a:off x="-3175" y="1588"/>
            <a:ext cx="5857875" cy="6794500"/>
          </a:xfrm>
          <a:custGeom>
            <a:avLst/>
            <a:gdLst/>
            <a:ahLst/>
            <a:cxnLst>
              <a:cxn ang="0">
                <a:pos x="0" y="3810"/>
              </a:cxn>
              <a:cxn ang="0">
                <a:pos x="0" y="1"/>
              </a:cxn>
              <a:cxn ang="0">
                <a:pos x="2974" y="0"/>
              </a:cxn>
              <a:cxn ang="0">
                <a:pos x="2768" y="2926"/>
              </a:cxn>
              <a:cxn ang="0">
                <a:pos x="0" y="3810"/>
              </a:cxn>
            </a:cxnLst>
            <a:rect l="0" t="0" r="r" b="b"/>
            <a:pathLst>
              <a:path w="3690" h="4280">
                <a:moveTo>
                  <a:pt x="0" y="3810"/>
                </a:moveTo>
                <a:lnTo>
                  <a:pt x="0" y="1"/>
                </a:lnTo>
                <a:lnTo>
                  <a:pt x="2974" y="0"/>
                </a:lnTo>
                <a:cubicBezTo>
                  <a:pt x="3284" y="452"/>
                  <a:pt x="3690" y="1776"/>
                  <a:pt x="2768" y="2926"/>
                </a:cubicBezTo>
                <a:cubicBezTo>
                  <a:pt x="1610" y="4280"/>
                  <a:pt x="0" y="3810"/>
                  <a:pt x="0" y="3810"/>
                </a:cubicBezTo>
                <a:close/>
              </a:path>
            </a:pathLst>
          </a:custGeom>
          <a:solidFill>
            <a:srgbClr val="FFFFFF"/>
          </a:solidFill>
          <a:ln w="9525">
            <a:noFill/>
            <a:round/>
            <a:headEnd/>
            <a:tailEnd/>
          </a:ln>
          <a:effectLst/>
        </p:spPr>
        <p:txBody>
          <a:bodyPr/>
          <a:lstStyle/>
          <a:p>
            <a:endParaRPr lang="id-ID"/>
          </a:p>
        </p:txBody>
      </p:sp>
      <p:sp>
        <p:nvSpPr>
          <p:cNvPr id="3088" name="Freeform 16"/>
          <p:cNvSpPr>
            <a:spLocks/>
          </p:cNvSpPr>
          <p:nvPr/>
        </p:nvSpPr>
        <p:spPr bwMode="gray">
          <a:xfrm>
            <a:off x="-3175" y="1588"/>
            <a:ext cx="5943600" cy="6437312"/>
          </a:xfrm>
          <a:custGeom>
            <a:avLst/>
            <a:gdLst/>
            <a:ahLst/>
            <a:cxnLst>
              <a:cxn ang="0">
                <a:pos x="0" y="3765"/>
              </a:cxn>
              <a:cxn ang="0">
                <a:pos x="0" y="0"/>
              </a:cxn>
              <a:cxn ang="0">
                <a:pos x="2767" y="0"/>
              </a:cxn>
              <a:cxn ang="0">
                <a:pos x="2567" y="2858"/>
              </a:cxn>
              <a:cxn ang="0">
                <a:pos x="0" y="3765"/>
              </a:cxn>
            </a:cxnLst>
            <a:rect l="0" t="0" r="r" b="b"/>
            <a:pathLst>
              <a:path w="3635" h="4115">
                <a:moveTo>
                  <a:pt x="0" y="3765"/>
                </a:moveTo>
                <a:lnTo>
                  <a:pt x="0" y="0"/>
                </a:lnTo>
                <a:lnTo>
                  <a:pt x="2767" y="0"/>
                </a:lnTo>
                <a:cubicBezTo>
                  <a:pt x="2767" y="0"/>
                  <a:pt x="3635" y="1445"/>
                  <a:pt x="2567" y="2858"/>
                </a:cubicBezTo>
                <a:cubicBezTo>
                  <a:pt x="1523" y="4115"/>
                  <a:pt x="0" y="3765"/>
                  <a:pt x="0" y="3765"/>
                </a:cubicBezTo>
                <a:close/>
              </a:path>
            </a:pathLst>
          </a:custGeom>
          <a:gradFill rotWithShape="1">
            <a:gsLst>
              <a:gs pos="0">
                <a:srgbClr val="FDF58D">
                  <a:gamma/>
                  <a:tint val="19216"/>
                  <a:invGamma/>
                </a:srgbClr>
              </a:gs>
              <a:gs pos="100000">
                <a:srgbClr val="FDF58D"/>
              </a:gs>
            </a:gsLst>
            <a:lin ang="2700000" scaled="1"/>
          </a:gradFill>
          <a:ln w="9525">
            <a:noFill/>
            <a:round/>
            <a:headEnd/>
            <a:tailEnd/>
          </a:ln>
          <a:effectLst/>
        </p:spPr>
        <p:txBody>
          <a:bodyPr/>
          <a:lstStyle/>
          <a:p>
            <a:endParaRPr lang="id-ID"/>
          </a:p>
        </p:txBody>
      </p:sp>
      <p:grpSp>
        <p:nvGrpSpPr>
          <p:cNvPr id="3089" name="Group 17"/>
          <p:cNvGrpSpPr>
            <a:grpSpLocks/>
          </p:cNvGrpSpPr>
          <p:nvPr/>
        </p:nvGrpSpPr>
        <p:grpSpPr bwMode="auto">
          <a:xfrm>
            <a:off x="250825" y="9525"/>
            <a:ext cx="4176713" cy="5908675"/>
            <a:chOff x="158" y="6"/>
            <a:chExt cx="2631" cy="3722"/>
          </a:xfrm>
        </p:grpSpPr>
        <p:sp>
          <p:nvSpPr>
            <p:cNvPr id="3090" name="Line 18"/>
            <p:cNvSpPr>
              <a:spLocks noChangeShapeType="1"/>
            </p:cNvSpPr>
            <p:nvPr/>
          </p:nvSpPr>
          <p:spPr bwMode="gray">
            <a:xfrm>
              <a:off x="158" y="6"/>
              <a:ext cx="0" cy="3720"/>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1" name="Line 19"/>
            <p:cNvSpPr>
              <a:spLocks noChangeShapeType="1"/>
            </p:cNvSpPr>
            <p:nvPr/>
          </p:nvSpPr>
          <p:spPr bwMode="gray">
            <a:xfrm>
              <a:off x="815" y="6"/>
              <a:ext cx="0" cy="3722"/>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2" name="Line 20"/>
            <p:cNvSpPr>
              <a:spLocks noChangeShapeType="1"/>
            </p:cNvSpPr>
            <p:nvPr/>
          </p:nvSpPr>
          <p:spPr bwMode="gray">
            <a:xfrm>
              <a:off x="1473" y="6"/>
              <a:ext cx="0" cy="3586"/>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3" name="Line 21"/>
            <p:cNvSpPr>
              <a:spLocks noChangeShapeType="1"/>
            </p:cNvSpPr>
            <p:nvPr/>
          </p:nvSpPr>
          <p:spPr bwMode="gray">
            <a:xfrm>
              <a:off x="2131" y="6"/>
              <a:ext cx="0" cy="3254"/>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4" name="Line 22"/>
            <p:cNvSpPr>
              <a:spLocks noChangeShapeType="1"/>
            </p:cNvSpPr>
            <p:nvPr/>
          </p:nvSpPr>
          <p:spPr bwMode="gray">
            <a:xfrm>
              <a:off x="2789" y="6"/>
              <a:ext cx="0" cy="2589"/>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grpSp>
      <p:grpSp>
        <p:nvGrpSpPr>
          <p:cNvPr id="3095" name="Group 23"/>
          <p:cNvGrpSpPr>
            <a:grpSpLocks/>
          </p:cNvGrpSpPr>
          <p:nvPr/>
        </p:nvGrpSpPr>
        <p:grpSpPr bwMode="auto">
          <a:xfrm>
            <a:off x="6350" y="260350"/>
            <a:ext cx="5041900" cy="5329238"/>
            <a:chOff x="4" y="164"/>
            <a:chExt cx="3176" cy="3357"/>
          </a:xfrm>
        </p:grpSpPr>
        <p:sp>
          <p:nvSpPr>
            <p:cNvPr id="3096" name="Line 24"/>
            <p:cNvSpPr>
              <a:spLocks noChangeShapeType="1"/>
            </p:cNvSpPr>
            <p:nvPr/>
          </p:nvSpPr>
          <p:spPr bwMode="gray">
            <a:xfrm rot="5400000">
              <a:off x="1466" y="-1298"/>
              <a:ext cx="0" cy="2924"/>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7" name="Line 25"/>
            <p:cNvSpPr>
              <a:spLocks noChangeShapeType="1"/>
            </p:cNvSpPr>
            <p:nvPr/>
          </p:nvSpPr>
          <p:spPr bwMode="gray">
            <a:xfrm rot="5400000">
              <a:off x="1575" y="-736"/>
              <a:ext cx="0" cy="3142"/>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8" name="Line 26"/>
            <p:cNvSpPr>
              <a:spLocks noChangeShapeType="1"/>
            </p:cNvSpPr>
            <p:nvPr/>
          </p:nvSpPr>
          <p:spPr bwMode="gray">
            <a:xfrm rot="5400000">
              <a:off x="1592" y="-82"/>
              <a:ext cx="0" cy="3176"/>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9" name="Line 27"/>
            <p:cNvSpPr>
              <a:spLocks noChangeShapeType="1"/>
            </p:cNvSpPr>
            <p:nvPr/>
          </p:nvSpPr>
          <p:spPr bwMode="gray">
            <a:xfrm rot="5400000">
              <a:off x="1508" y="674"/>
              <a:ext cx="0" cy="3008"/>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100" name="Line 28"/>
            <p:cNvSpPr>
              <a:spLocks noChangeShapeType="1"/>
            </p:cNvSpPr>
            <p:nvPr/>
          </p:nvSpPr>
          <p:spPr bwMode="gray">
            <a:xfrm rot="5400000">
              <a:off x="1306" y="1547"/>
              <a:ext cx="0" cy="2603"/>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101" name="Line 29"/>
            <p:cNvSpPr>
              <a:spLocks noChangeShapeType="1"/>
            </p:cNvSpPr>
            <p:nvPr/>
          </p:nvSpPr>
          <p:spPr bwMode="gray">
            <a:xfrm rot="5400000">
              <a:off x="838" y="2687"/>
              <a:ext cx="0" cy="1667"/>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grpSp>
      <p:sp>
        <p:nvSpPr>
          <p:cNvPr id="3102" name="Rectangle 30"/>
          <p:cNvSpPr>
            <a:spLocks noChangeArrowheads="1"/>
          </p:cNvSpPr>
          <p:nvPr/>
        </p:nvSpPr>
        <p:spPr bwMode="gray">
          <a:xfrm>
            <a:off x="2368550" y="288925"/>
            <a:ext cx="1012825" cy="1025525"/>
          </a:xfrm>
          <a:prstGeom prst="rect">
            <a:avLst/>
          </a:prstGeom>
          <a:solidFill>
            <a:srgbClr val="FFFFFF">
              <a:alpha val="64999"/>
            </a:srgbClr>
          </a:solidFill>
          <a:ln w="9525">
            <a:noFill/>
            <a:miter lim="800000"/>
            <a:headEnd/>
            <a:tailEnd/>
          </a:ln>
          <a:effectLst/>
        </p:spPr>
        <p:txBody>
          <a:bodyPr wrap="none" anchor="ctr"/>
          <a:lstStyle/>
          <a:p>
            <a:endParaRPr lang="id-ID"/>
          </a:p>
        </p:txBody>
      </p:sp>
      <p:sp>
        <p:nvSpPr>
          <p:cNvPr id="3103" name="Rectangle 31"/>
          <p:cNvSpPr>
            <a:spLocks noChangeArrowheads="1"/>
          </p:cNvSpPr>
          <p:nvPr/>
        </p:nvSpPr>
        <p:spPr bwMode="gray">
          <a:xfrm>
            <a:off x="285750" y="2435225"/>
            <a:ext cx="1012825" cy="1025525"/>
          </a:xfrm>
          <a:prstGeom prst="rect">
            <a:avLst/>
          </a:prstGeom>
          <a:solidFill>
            <a:srgbClr val="FFFFFF">
              <a:alpha val="39999"/>
            </a:srgbClr>
          </a:solidFill>
          <a:ln w="9525">
            <a:noFill/>
            <a:miter lim="800000"/>
            <a:headEnd/>
            <a:tailEnd/>
          </a:ln>
          <a:effectLst/>
        </p:spPr>
        <p:txBody>
          <a:bodyPr wrap="none" anchor="ctr"/>
          <a:lstStyle/>
          <a:p>
            <a:endParaRPr lang="id-ID"/>
          </a:p>
        </p:txBody>
      </p:sp>
      <p:sp>
        <p:nvSpPr>
          <p:cNvPr id="3104" name="Rectangle 32"/>
          <p:cNvSpPr>
            <a:spLocks noChangeArrowheads="1"/>
          </p:cNvSpPr>
          <p:nvPr/>
        </p:nvSpPr>
        <p:spPr bwMode="gray">
          <a:xfrm>
            <a:off x="0" y="279400"/>
            <a:ext cx="250825" cy="1025525"/>
          </a:xfrm>
          <a:prstGeom prst="rect">
            <a:avLst/>
          </a:prstGeom>
          <a:solidFill>
            <a:srgbClr val="FFFFFF">
              <a:alpha val="50000"/>
            </a:srgbClr>
          </a:solidFill>
          <a:ln w="9525">
            <a:noFill/>
            <a:miter lim="800000"/>
            <a:headEnd/>
            <a:tailEnd/>
          </a:ln>
          <a:effectLst/>
        </p:spPr>
        <p:txBody>
          <a:bodyPr wrap="none" anchor="ctr"/>
          <a:lstStyle/>
          <a:p>
            <a:endParaRPr lang="id-ID"/>
          </a:p>
        </p:txBody>
      </p:sp>
      <p:sp>
        <p:nvSpPr>
          <p:cNvPr id="3105" name="Rectangle 33"/>
          <p:cNvSpPr>
            <a:spLocks noChangeArrowheads="1"/>
          </p:cNvSpPr>
          <p:nvPr/>
        </p:nvSpPr>
        <p:spPr bwMode="gray">
          <a:xfrm>
            <a:off x="1331913" y="9525"/>
            <a:ext cx="1012825" cy="234950"/>
          </a:xfrm>
          <a:prstGeom prst="rect">
            <a:avLst/>
          </a:prstGeom>
          <a:solidFill>
            <a:srgbClr val="FFFFFF">
              <a:alpha val="50000"/>
            </a:srgbClr>
          </a:solidFill>
          <a:ln w="9525">
            <a:noFill/>
            <a:miter lim="800000"/>
            <a:headEnd/>
            <a:tailEnd/>
          </a:ln>
          <a:effectLst/>
        </p:spPr>
        <p:txBody>
          <a:bodyPr wrap="none" anchor="ctr"/>
          <a:lstStyle/>
          <a:p>
            <a:endParaRPr lang="id-ID"/>
          </a:p>
        </p:txBody>
      </p:sp>
      <p:sp>
        <p:nvSpPr>
          <p:cNvPr id="3106" name="Freeform 34"/>
          <p:cNvSpPr>
            <a:spLocks/>
          </p:cNvSpPr>
          <p:nvPr/>
        </p:nvSpPr>
        <p:spPr bwMode="gray">
          <a:xfrm>
            <a:off x="4452938" y="1347788"/>
            <a:ext cx="720725" cy="1047750"/>
          </a:xfrm>
          <a:custGeom>
            <a:avLst/>
            <a:gdLst/>
            <a:ahLst/>
            <a:cxnLst>
              <a:cxn ang="0">
                <a:pos x="363" y="0"/>
              </a:cxn>
              <a:cxn ang="0">
                <a:pos x="0" y="0"/>
              </a:cxn>
              <a:cxn ang="0">
                <a:pos x="0" y="680"/>
              </a:cxn>
              <a:cxn ang="0">
                <a:pos x="409" y="680"/>
              </a:cxn>
              <a:cxn ang="0">
                <a:pos x="454" y="317"/>
              </a:cxn>
              <a:cxn ang="0">
                <a:pos x="363" y="0"/>
              </a:cxn>
            </a:cxnLst>
            <a:rect l="0" t="0" r="r" b="b"/>
            <a:pathLst>
              <a:path w="454" h="680">
                <a:moveTo>
                  <a:pt x="363" y="0"/>
                </a:moveTo>
                <a:lnTo>
                  <a:pt x="0" y="0"/>
                </a:lnTo>
                <a:lnTo>
                  <a:pt x="0" y="680"/>
                </a:lnTo>
                <a:lnTo>
                  <a:pt x="409" y="680"/>
                </a:lnTo>
                <a:lnTo>
                  <a:pt x="454" y="317"/>
                </a:lnTo>
                <a:lnTo>
                  <a:pt x="363" y="0"/>
                </a:lnTo>
                <a:close/>
              </a:path>
            </a:pathLst>
          </a:custGeom>
          <a:solidFill>
            <a:srgbClr val="FFFFFF">
              <a:alpha val="70000"/>
            </a:srgbClr>
          </a:solidFill>
          <a:ln w="9525">
            <a:noFill/>
            <a:round/>
            <a:headEnd/>
            <a:tailEnd/>
          </a:ln>
          <a:effectLst/>
        </p:spPr>
        <p:txBody>
          <a:bodyPr/>
          <a:lstStyle/>
          <a:p>
            <a:endParaRPr lang="id-ID"/>
          </a:p>
        </p:txBody>
      </p:sp>
      <p:sp>
        <p:nvSpPr>
          <p:cNvPr id="3107" name="Freeform 35"/>
          <p:cNvSpPr>
            <a:spLocks/>
          </p:cNvSpPr>
          <p:nvPr/>
        </p:nvSpPr>
        <p:spPr bwMode="gray">
          <a:xfrm>
            <a:off x="2365375" y="4549775"/>
            <a:ext cx="1003300" cy="1023938"/>
          </a:xfrm>
          <a:custGeom>
            <a:avLst/>
            <a:gdLst/>
            <a:ahLst/>
            <a:cxnLst>
              <a:cxn ang="0">
                <a:pos x="635" y="0"/>
              </a:cxn>
              <a:cxn ang="0">
                <a:pos x="0" y="0"/>
              </a:cxn>
              <a:cxn ang="0">
                <a:pos x="0" y="681"/>
              </a:cxn>
              <a:cxn ang="0">
                <a:pos x="272" y="681"/>
              </a:cxn>
              <a:cxn ang="0">
                <a:pos x="680" y="454"/>
              </a:cxn>
              <a:cxn ang="0">
                <a:pos x="680" y="0"/>
              </a:cxn>
              <a:cxn ang="0">
                <a:pos x="635" y="0"/>
              </a:cxn>
            </a:cxnLst>
            <a:rect l="0" t="0" r="r" b="b"/>
            <a:pathLst>
              <a:path w="680" h="681">
                <a:moveTo>
                  <a:pt x="635" y="0"/>
                </a:moveTo>
                <a:lnTo>
                  <a:pt x="0" y="0"/>
                </a:lnTo>
                <a:lnTo>
                  <a:pt x="0" y="681"/>
                </a:lnTo>
                <a:lnTo>
                  <a:pt x="272" y="681"/>
                </a:lnTo>
                <a:lnTo>
                  <a:pt x="680" y="454"/>
                </a:lnTo>
                <a:lnTo>
                  <a:pt x="680" y="0"/>
                </a:lnTo>
                <a:lnTo>
                  <a:pt x="635" y="0"/>
                </a:lnTo>
                <a:close/>
              </a:path>
            </a:pathLst>
          </a:custGeom>
          <a:solidFill>
            <a:srgbClr val="FFFFFF">
              <a:alpha val="50000"/>
            </a:srgbClr>
          </a:solidFill>
          <a:ln w="9525">
            <a:noFill/>
            <a:round/>
            <a:headEnd/>
            <a:tailEnd/>
          </a:ln>
          <a:effectLst/>
        </p:spPr>
        <p:txBody>
          <a:bodyPr/>
          <a:lstStyle/>
          <a:p>
            <a:endParaRPr lang="id-ID"/>
          </a:p>
        </p:txBody>
      </p:sp>
      <p:sp>
        <p:nvSpPr>
          <p:cNvPr id="3108" name="Freeform 36"/>
          <p:cNvSpPr>
            <a:spLocks/>
          </p:cNvSpPr>
          <p:nvPr/>
        </p:nvSpPr>
        <p:spPr bwMode="gray">
          <a:xfrm>
            <a:off x="7524750" y="0"/>
            <a:ext cx="1620838" cy="1230313"/>
          </a:xfrm>
          <a:custGeom>
            <a:avLst/>
            <a:gdLst/>
            <a:ahLst/>
            <a:cxnLst>
              <a:cxn ang="0">
                <a:pos x="34" y="0"/>
              </a:cxn>
              <a:cxn ang="0">
                <a:pos x="0" y="255"/>
              </a:cxn>
              <a:cxn ang="0">
                <a:pos x="1007" y="775"/>
              </a:cxn>
              <a:cxn ang="0">
                <a:pos x="1009" y="0"/>
              </a:cxn>
              <a:cxn ang="0">
                <a:pos x="34" y="0"/>
              </a:cxn>
            </a:cxnLst>
            <a:rect l="0" t="0" r="r" b="b"/>
            <a:pathLst>
              <a:path w="1009" h="775">
                <a:moveTo>
                  <a:pt x="34" y="0"/>
                </a:moveTo>
                <a:cubicBezTo>
                  <a:pt x="34" y="115"/>
                  <a:pt x="0" y="255"/>
                  <a:pt x="0" y="255"/>
                </a:cubicBezTo>
                <a:cubicBezTo>
                  <a:pt x="489" y="376"/>
                  <a:pt x="1007" y="775"/>
                  <a:pt x="1007" y="775"/>
                </a:cubicBezTo>
                <a:lnTo>
                  <a:pt x="1009" y="0"/>
                </a:lnTo>
                <a:cubicBezTo>
                  <a:pt x="1009" y="0"/>
                  <a:pt x="521" y="0"/>
                  <a:pt x="34" y="0"/>
                </a:cubicBezTo>
                <a:close/>
              </a:path>
            </a:pathLst>
          </a:custGeom>
          <a:solidFill>
            <a:srgbClr val="E8E8E8"/>
          </a:solidFill>
          <a:ln w="9525">
            <a:noFill/>
            <a:round/>
            <a:headEnd/>
            <a:tailEnd/>
          </a:ln>
          <a:effectLst/>
        </p:spPr>
        <p:txBody>
          <a:bodyPr/>
          <a:lstStyle/>
          <a:p>
            <a:endParaRPr lang="id-ID"/>
          </a:p>
        </p:txBody>
      </p:sp>
      <p:pic>
        <p:nvPicPr>
          <p:cNvPr id="3109" name="Picture 37" descr="water"/>
          <p:cNvPicPr>
            <a:picLocks noChangeAspect="1" noChangeArrowheads="1"/>
          </p:cNvPicPr>
          <p:nvPr/>
        </p:nvPicPr>
        <p:blipFill>
          <a:blip r:embed="rId4"/>
          <a:srcRect l="22409" t="16374" b="27486"/>
          <a:stretch>
            <a:fillRect/>
          </a:stretch>
        </p:blipFill>
        <p:spPr bwMode="gray">
          <a:xfrm rot="393398">
            <a:off x="2268538" y="584200"/>
            <a:ext cx="2663825" cy="2197100"/>
          </a:xfrm>
          <a:prstGeom prst="rect">
            <a:avLst/>
          </a:prstGeom>
          <a:noFill/>
        </p:spPr>
      </p:pic>
      <p:sp>
        <p:nvSpPr>
          <p:cNvPr id="3074" name="Rectangle 2"/>
          <p:cNvSpPr>
            <a:spLocks noGrp="1" noChangeArrowheads="1"/>
          </p:cNvSpPr>
          <p:nvPr>
            <p:ph type="ctrTitle"/>
          </p:nvPr>
        </p:nvSpPr>
        <p:spPr>
          <a:xfrm>
            <a:off x="228600" y="1884363"/>
            <a:ext cx="8229600" cy="1470025"/>
          </a:xfrm>
          <a:effectLst/>
        </p:spPr>
        <p:txBody>
          <a:bodyPr/>
          <a:lstStyle>
            <a:lvl1pPr>
              <a:defRPr sz="4800"/>
            </a:lvl1pPr>
          </a:lstStyle>
          <a:p>
            <a:r>
              <a:rPr lang="en-US" smtClean="0"/>
              <a:t>Click to edit Master title style</a:t>
            </a:r>
            <a:endParaRPr lang="en-US"/>
          </a:p>
        </p:txBody>
      </p:sp>
      <p:sp>
        <p:nvSpPr>
          <p:cNvPr id="3075" name="Rectangle 3"/>
          <p:cNvSpPr>
            <a:spLocks noGrp="1" noChangeArrowheads="1"/>
          </p:cNvSpPr>
          <p:nvPr>
            <p:ph type="subTitle" idx="1"/>
          </p:nvPr>
        </p:nvSpPr>
        <p:spPr>
          <a:xfrm>
            <a:off x="228600" y="5084763"/>
            <a:ext cx="6400800" cy="457200"/>
          </a:xfrm>
        </p:spPr>
        <p:txBody>
          <a:bodyPr/>
          <a:lstStyle>
            <a:lvl1pPr marL="0" indent="0">
              <a:buFontTx/>
              <a:buNone/>
              <a:defRPr sz="1600">
                <a:latin typeface="Times New Roman" pitchFamily="18" charset="0"/>
              </a:defRPr>
            </a:lvl1pPr>
          </a:lstStyle>
          <a:p>
            <a:r>
              <a:rPr lang="en-US" smtClean="0"/>
              <a:t>Click to edit Master subtitle style</a:t>
            </a:r>
            <a:endParaRPr lang="en-US"/>
          </a:p>
        </p:txBody>
      </p:sp>
      <p:sp>
        <p:nvSpPr>
          <p:cNvPr id="3076" name="Rectangle 4"/>
          <p:cNvSpPr>
            <a:spLocks noGrp="1" noChangeArrowheads="1"/>
          </p:cNvSpPr>
          <p:nvPr>
            <p:ph type="dt" sz="half" idx="2"/>
          </p:nvPr>
        </p:nvSpPr>
        <p:spPr/>
        <p:txBody>
          <a:bodyPr/>
          <a:lstStyle>
            <a:lvl1pPr>
              <a:defRPr/>
            </a:lvl1pPr>
          </a:lstStyle>
          <a:p>
            <a:endParaRPr lang="en-US"/>
          </a:p>
        </p:txBody>
      </p:sp>
      <p:sp>
        <p:nvSpPr>
          <p:cNvPr id="3077" name="Rectangle 5"/>
          <p:cNvSpPr>
            <a:spLocks noGrp="1" noChangeArrowheads="1"/>
          </p:cNvSpPr>
          <p:nvPr>
            <p:ph type="ftr" sz="quarter" idx="3"/>
          </p:nvPr>
        </p:nvSpPr>
        <p:spPr/>
        <p:txBody>
          <a:bodyPr/>
          <a:lstStyle>
            <a:lvl1pPr>
              <a:defRPr/>
            </a:lvl1pPr>
          </a:lstStyle>
          <a:p>
            <a:endParaRPr lang="en-US"/>
          </a:p>
        </p:txBody>
      </p:sp>
      <p:sp>
        <p:nvSpPr>
          <p:cNvPr id="3078" name="Rectangle 6"/>
          <p:cNvSpPr>
            <a:spLocks noGrp="1" noChangeArrowheads="1"/>
          </p:cNvSpPr>
          <p:nvPr>
            <p:ph type="sldNum" sz="quarter" idx="4"/>
          </p:nvPr>
        </p:nvSpPr>
        <p:spPr/>
        <p:txBody>
          <a:bodyPr/>
          <a:lstStyle>
            <a:lvl1pPr>
              <a:defRPr/>
            </a:lvl1pPr>
          </a:lstStyle>
          <a:p>
            <a:fld id="{5FF0C731-9C67-47D6-A5D1-025FF6419BEA}" type="slidenum">
              <a:rPr lang="en-US"/>
              <a:pPr/>
              <a:t>‹#›</a:t>
            </a:fld>
            <a:endParaRPr lang="en-US"/>
          </a:p>
        </p:txBody>
      </p:sp>
      <p:sp>
        <p:nvSpPr>
          <p:cNvPr id="3110" name="Text Box 38"/>
          <p:cNvSpPr txBox="1">
            <a:spLocks noChangeArrowheads="1"/>
          </p:cNvSpPr>
          <p:nvPr/>
        </p:nvSpPr>
        <p:spPr bwMode="gray">
          <a:xfrm>
            <a:off x="228600" y="4714875"/>
            <a:ext cx="1303338" cy="427038"/>
          </a:xfrm>
          <a:prstGeom prst="rect">
            <a:avLst/>
          </a:prstGeom>
          <a:noFill/>
          <a:ln w="9525">
            <a:noFill/>
            <a:miter lim="800000"/>
            <a:headEnd/>
            <a:tailEnd/>
          </a:ln>
          <a:effectLst/>
        </p:spPr>
        <p:txBody>
          <a:bodyPr wrap="none">
            <a:spAutoFit/>
          </a:bodyPr>
          <a:lstStyle/>
          <a:p>
            <a:r>
              <a:rPr lang="en-US" sz="2200">
                <a:latin typeface="Arial Black" pitchFamily="34" charset="0"/>
              </a:rPr>
              <a:t>L/O/G/O</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571840-33D6-4C42-BBAA-8C187D50B8AC}"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25438"/>
            <a:ext cx="2057400" cy="58007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325438"/>
            <a:ext cx="6019800" cy="58007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EC41DAC-0389-42D4-B280-66D2F88CE8B2}"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325438"/>
            <a:ext cx="8229600" cy="927100"/>
          </a:xfrm>
        </p:spPr>
        <p:txBody>
          <a:bodyPr/>
          <a:lstStyle/>
          <a:p>
            <a:r>
              <a:rPr lang="en-US" smtClean="0"/>
              <a:t>Click to edit Master title style</a:t>
            </a:r>
            <a:endParaRPr lang="id-ID"/>
          </a:p>
        </p:txBody>
      </p:sp>
      <p:sp>
        <p:nvSpPr>
          <p:cNvPr id="3" name="Chart Placeholder 2"/>
          <p:cNvSpPr>
            <a:spLocks noGrp="1"/>
          </p:cNvSpPr>
          <p:nvPr>
            <p:ph type="chart" idx="1"/>
          </p:nvPr>
        </p:nvSpPr>
        <p:spPr>
          <a:xfrm>
            <a:off x="457200" y="1600200"/>
            <a:ext cx="8229600" cy="4525963"/>
          </a:xfrm>
        </p:spPr>
        <p:txBody>
          <a:bodyPr/>
          <a:lstStyle/>
          <a:p>
            <a:r>
              <a:rPr lang="en-US" smtClean="0"/>
              <a:t>Click icon to add chart</a:t>
            </a:r>
            <a:endParaRPr lang="id-ID"/>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1DBC817E-665B-4C77-8650-7C6BFB5BB89A}"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596886F-ABA6-4197-B86C-9848B35FCC9C}"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8601082-9C05-424A-9498-7433E2E35A76}"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B5A4170-0CE8-4EE3-AB3E-ACF5EE84E67B}"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69BC49-4C24-4A66-834E-CC2396ED9C8D}"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4797401B-F453-4208-A1E4-4939E5F425A5}"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CD627D8-E3AA-40F1-9342-DA9FDF93024F}"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47137F5-352E-494E-A6C3-55D6A5793AD2}"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407A41A-CA94-497F-B366-EB83A89114B0}"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1" name="Freeform 7"/>
          <p:cNvSpPr>
            <a:spLocks/>
          </p:cNvSpPr>
          <p:nvPr/>
        </p:nvSpPr>
        <p:spPr bwMode="gray">
          <a:xfrm>
            <a:off x="-9525" y="-9525"/>
            <a:ext cx="9156700" cy="6865938"/>
          </a:xfrm>
          <a:custGeom>
            <a:avLst/>
            <a:gdLst/>
            <a:ahLst/>
            <a:cxnLst>
              <a:cxn ang="0">
                <a:pos x="5766" y="605"/>
              </a:cxn>
              <a:cxn ang="0">
                <a:pos x="5768" y="4325"/>
              </a:cxn>
              <a:cxn ang="0">
                <a:pos x="1331" y="4325"/>
              </a:cxn>
              <a:cxn ang="0">
                <a:pos x="4" y="3111"/>
              </a:cxn>
              <a:cxn ang="0">
                <a:pos x="0" y="0"/>
              </a:cxn>
              <a:cxn ang="0">
                <a:pos x="2428" y="7"/>
              </a:cxn>
              <a:cxn ang="0">
                <a:pos x="5766" y="605"/>
              </a:cxn>
            </a:cxnLst>
            <a:rect l="0" t="0" r="r" b="b"/>
            <a:pathLst>
              <a:path w="5768" h="4325">
                <a:moveTo>
                  <a:pt x="5766" y="605"/>
                </a:moveTo>
                <a:cubicBezTo>
                  <a:pt x="5767" y="2464"/>
                  <a:pt x="5768" y="4325"/>
                  <a:pt x="5768" y="4325"/>
                </a:cubicBezTo>
                <a:cubicBezTo>
                  <a:pt x="5768" y="4325"/>
                  <a:pt x="3549" y="4325"/>
                  <a:pt x="1331" y="4325"/>
                </a:cubicBezTo>
                <a:cubicBezTo>
                  <a:pt x="499" y="3811"/>
                  <a:pt x="0" y="3109"/>
                  <a:pt x="4" y="3111"/>
                </a:cubicBezTo>
                <a:lnTo>
                  <a:pt x="0" y="0"/>
                </a:lnTo>
                <a:lnTo>
                  <a:pt x="2428" y="7"/>
                </a:lnTo>
                <a:cubicBezTo>
                  <a:pt x="2428" y="12"/>
                  <a:pt x="3096" y="401"/>
                  <a:pt x="5766" y="605"/>
                </a:cubicBezTo>
                <a:close/>
              </a:path>
            </a:pathLst>
          </a:custGeom>
          <a:gradFill rotWithShape="1">
            <a:gsLst>
              <a:gs pos="0">
                <a:srgbClr val="FDF58D">
                  <a:gamma/>
                  <a:tint val="3137"/>
                  <a:invGamma/>
                </a:srgbClr>
              </a:gs>
              <a:gs pos="100000">
                <a:srgbClr val="FDF58D">
                  <a:alpha val="70000"/>
                </a:srgbClr>
              </a:gs>
            </a:gsLst>
            <a:lin ang="2700000" scaled="1"/>
          </a:gradFill>
          <a:ln w="9525">
            <a:noFill/>
            <a:round/>
            <a:headEnd/>
            <a:tailEnd/>
          </a:ln>
          <a:effectLst/>
        </p:spPr>
        <p:txBody>
          <a:bodyPr/>
          <a:lstStyle/>
          <a:p>
            <a:endParaRPr lang="id-ID"/>
          </a:p>
        </p:txBody>
      </p:sp>
      <p:pic>
        <p:nvPicPr>
          <p:cNvPr id="1032" name="Picture 8" descr="5"/>
          <p:cNvPicPr>
            <a:picLocks noChangeAspect="1" noChangeArrowheads="1"/>
          </p:cNvPicPr>
          <p:nvPr/>
        </p:nvPicPr>
        <p:blipFill>
          <a:blip r:embed="rId14"/>
          <a:srcRect/>
          <a:stretch>
            <a:fillRect/>
          </a:stretch>
        </p:blipFill>
        <p:spPr bwMode="gray">
          <a:xfrm>
            <a:off x="0" y="0"/>
            <a:ext cx="9144000" cy="6858000"/>
          </a:xfrm>
          <a:prstGeom prst="rect">
            <a:avLst/>
          </a:prstGeom>
          <a:noFill/>
        </p:spPr>
      </p:pic>
      <p:sp>
        <p:nvSpPr>
          <p:cNvPr id="1033" name="Freeform 9"/>
          <p:cNvSpPr>
            <a:spLocks/>
          </p:cNvSpPr>
          <p:nvPr/>
        </p:nvSpPr>
        <p:spPr bwMode="gray">
          <a:xfrm>
            <a:off x="6350" y="5113338"/>
            <a:ext cx="1852613" cy="1746250"/>
          </a:xfrm>
          <a:custGeom>
            <a:avLst/>
            <a:gdLst/>
            <a:ahLst/>
            <a:cxnLst>
              <a:cxn ang="0">
                <a:pos x="0" y="0"/>
              </a:cxn>
              <a:cxn ang="0">
                <a:pos x="0" y="1100"/>
              </a:cxn>
              <a:cxn ang="0">
                <a:pos x="1089" y="1100"/>
              </a:cxn>
              <a:cxn ang="0">
                <a:pos x="0" y="0"/>
              </a:cxn>
            </a:cxnLst>
            <a:rect l="0" t="0" r="r" b="b"/>
            <a:pathLst>
              <a:path w="1089" h="1100">
                <a:moveTo>
                  <a:pt x="0" y="0"/>
                </a:moveTo>
                <a:cubicBezTo>
                  <a:pt x="0" y="550"/>
                  <a:pt x="0" y="1100"/>
                  <a:pt x="0" y="1100"/>
                </a:cubicBezTo>
                <a:lnTo>
                  <a:pt x="1089" y="1100"/>
                </a:lnTo>
                <a:cubicBezTo>
                  <a:pt x="1089" y="1100"/>
                  <a:pt x="596" y="865"/>
                  <a:pt x="0" y="0"/>
                </a:cubicBezTo>
                <a:close/>
              </a:path>
            </a:pathLst>
          </a:custGeom>
          <a:solidFill>
            <a:schemeClr val="folHlink"/>
          </a:solidFill>
          <a:ln w="9525">
            <a:noFill/>
            <a:round/>
            <a:headEnd/>
            <a:tailEnd/>
          </a:ln>
          <a:effectLst/>
        </p:spPr>
        <p:txBody>
          <a:bodyPr/>
          <a:lstStyle/>
          <a:p>
            <a:endParaRPr lang="id-ID"/>
          </a:p>
        </p:txBody>
      </p:sp>
      <p:grpSp>
        <p:nvGrpSpPr>
          <p:cNvPr id="1035" name="Group 11"/>
          <p:cNvGrpSpPr>
            <a:grpSpLocks/>
          </p:cNvGrpSpPr>
          <p:nvPr/>
        </p:nvGrpSpPr>
        <p:grpSpPr bwMode="auto">
          <a:xfrm>
            <a:off x="0" y="0"/>
            <a:ext cx="9156700" cy="6875463"/>
            <a:chOff x="0" y="0"/>
            <a:chExt cx="5768" cy="4331"/>
          </a:xfrm>
        </p:grpSpPr>
        <p:grpSp>
          <p:nvGrpSpPr>
            <p:cNvPr id="1036" name="Group 12"/>
            <p:cNvGrpSpPr>
              <a:grpSpLocks/>
            </p:cNvGrpSpPr>
            <p:nvPr/>
          </p:nvGrpSpPr>
          <p:grpSpPr bwMode="auto">
            <a:xfrm>
              <a:off x="332" y="0"/>
              <a:ext cx="5080" cy="4331"/>
              <a:chOff x="332" y="0"/>
              <a:chExt cx="5080" cy="4331"/>
            </a:xfrm>
          </p:grpSpPr>
          <p:sp>
            <p:nvSpPr>
              <p:cNvPr id="1037" name="Line 13"/>
              <p:cNvSpPr>
                <a:spLocks noChangeShapeType="1"/>
              </p:cNvSpPr>
              <p:nvPr/>
            </p:nvSpPr>
            <p:spPr bwMode="gray">
              <a:xfrm>
                <a:off x="332" y="0"/>
                <a:ext cx="0" cy="3510"/>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38" name="Line 14"/>
              <p:cNvSpPr>
                <a:spLocks noChangeShapeType="1"/>
              </p:cNvSpPr>
              <p:nvPr/>
            </p:nvSpPr>
            <p:spPr bwMode="gray">
              <a:xfrm>
                <a:off x="1057" y="0"/>
                <a:ext cx="0" cy="414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39" name="Line 15"/>
              <p:cNvSpPr>
                <a:spLocks noChangeShapeType="1"/>
              </p:cNvSpPr>
              <p:nvPr/>
            </p:nvSpPr>
            <p:spPr bwMode="gray">
              <a:xfrm>
                <a:off x="1783" y="0"/>
                <a:ext cx="0" cy="432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0" name="Line 16"/>
              <p:cNvSpPr>
                <a:spLocks noChangeShapeType="1"/>
              </p:cNvSpPr>
              <p:nvPr/>
            </p:nvSpPr>
            <p:spPr bwMode="gray">
              <a:xfrm>
                <a:off x="2509" y="0"/>
                <a:ext cx="0" cy="4331"/>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1" name="Line 17"/>
              <p:cNvSpPr>
                <a:spLocks noChangeShapeType="1"/>
              </p:cNvSpPr>
              <p:nvPr/>
            </p:nvSpPr>
            <p:spPr bwMode="gray">
              <a:xfrm>
                <a:off x="3234" y="245"/>
                <a:ext cx="0" cy="408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2" name="Line 18"/>
              <p:cNvSpPr>
                <a:spLocks noChangeShapeType="1"/>
              </p:cNvSpPr>
              <p:nvPr/>
            </p:nvSpPr>
            <p:spPr bwMode="gray">
              <a:xfrm>
                <a:off x="3960" y="390"/>
                <a:ext cx="0" cy="3941"/>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3" name="Line 19"/>
              <p:cNvSpPr>
                <a:spLocks noChangeShapeType="1"/>
              </p:cNvSpPr>
              <p:nvPr/>
            </p:nvSpPr>
            <p:spPr bwMode="gray">
              <a:xfrm>
                <a:off x="4686" y="487"/>
                <a:ext cx="0" cy="3844"/>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4" name="Line 20"/>
              <p:cNvSpPr>
                <a:spLocks noChangeShapeType="1"/>
              </p:cNvSpPr>
              <p:nvPr/>
            </p:nvSpPr>
            <p:spPr bwMode="gray">
              <a:xfrm>
                <a:off x="5412" y="567"/>
                <a:ext cx="0" cy="3764"/>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grpSp>
        <p:grpSp>
          <p:nvGrpSpPr>
            <p:cNvPr id="1045" name="Group 21"/>
            <p:cNvGrpSpPr>
              <a:grpSpLocks/>
            </p:cNvGrpSpPr>
            <p:nvPr/>
          </p:nvGrpSpPr>
          <p:grpSpPr bwMode="auto">
            <a:xfrm>
              <a:off x="0" y="264"/>
              <a:ext cx="5768" cy="3538"/>
              <a:chOff x="0" y="264"/>
              <a:chExt cx="5768" cy="3538"/>
            </a:xfrm>
          </p:grpSpPr>
          <p:sp>
            <p:nvSpPr>
              <p:cNvPr id="1046" name="Line 22"/>
              <p:cNvSpPr>
                <a:spLocks noChangeShapeType="1"/>
              </p:cNvSpPr>
              <p:nvPr/>
            </p:nvSpPr>
            <p:spPr bwMode="gray">
              <a:xfrm rot="5400000">
                <a:off x="1635" y="-1371"/>
                <a:ext cx="0" cy="3270"/>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7" name="Line 23"/>
              <p:cNvSpPr>
                <a:spLocks noChangeShapeType="1"/>
              </p:cNvSpPr>
              <p:nvPr/>
            </p:nvSpPr>
            <p:spPr bwMode="gray">
              <a:xfrm rot="5400000">
                <a:off x="2884" y="-1913"/>
                <a:ext cx="0" cy="5768"/>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8" name="Line 24"/>
              <p:cNvSpPr>
                <a:spLocks noChangeShapeType="1"/>
              </p:cNvSpPr>
              <p:nvPr/>
            </p:nvSpPr>
            <p:spPr bwMode="gray">
              <a:xfrm rot="5400000">
                <a:off x="2884" y="-1205"/>
                <a:ext cx="0" cy="5768"/>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9" name="Line 25"/>
              <p:cNvSpPr>
                <a:spLocks noChangeShapeType="1"/>
              </p:cNvSpPr>
              <p:nvPr/>
            </p:nvSpPr>
            <p:spPr bwMode="gray">
              <a:xfrm rot="5400000">
                <a:off x="2885" y="-497"/>
                <a:ext cx="0" cy="576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50" name="Line 26"/>
              <p:cNvSpPr>
                <a:spLocks noChangeShapeType="1"/>
              </p:cNvSpPr>
              <p:nvPr/>
            </p:nvSpPr>
            <p:spPr bwMode="gray">
              <a:xfrm rot="5400000">
                <a:off x="2885" y="211"/>
                <a:ext cx="0" cy="576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51" name="Line 27"/>
              <p:cNvSpPr>
                <a:spLocks noChangeShapeType="1"/>
              </p:cNvSpPr>
              <p:nvPr/>
            </p:nvSpPr>
            <p:spPr bwMode="gray">
              <a:xfrm rot="5400000">
                <a:off x="3192" y="1251"/>
                <a:ext cx="0" cy="510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grpSp>
      </p:grpSp>
      <p:sp>
        <p:nvSpPr>
          <p:cNvPr id="1052" name="Rectangle 28"/>
          <p:cNvSpPr>
            <a:spLocks noChangeArrowheads="1"/>
          </p:cNvSpPr>
          <p:nvPr/>
        </p:nvSpPr>
        <p:spPr bwMode="gray">
          <a:xfrm>
            <a:off x="4005263" y="2692400"/>
            <a:ext cx="1128712" cy="1079500"/>
          </a:xfrm>
          <a:prstGeom prst="rect">
            <a:avLst/>
          </a:prstGeom>
          <a:solidFill>
            <a:srgbClr val="FFFFFF">
              <a:alpha val="25000"/>
            </a:srgbClr>
          </a:solidFill>
          <a:ln w="9525">
            <a:noFill/>
            <a:miter lim="800000"/>
            <a:headEnd/>
            <a:tailEnd/>
          </a:ln>
          <a:effectLst/>
        </p:spPr>
        <p:txBody>
          <a:bodyPr wrap="none" anchor="ctr"/>
          <a:lstStyle/>
          <a:p>
            <a:endParaRPr lang="id-ID"/>
          </a:p>
        </p:txBody>
      </p:sp>
      <p:sp>
        <p:nvSpPr>
          <p:cNvPr id="1053" name="Rectangle 29"/>
          <p:cNvSpPr>
            <a:spLocks noChangeArrowheads="1"/>
          </p:cNvSpPr>
          <p:nvPr/>
        </p:nvSpPr>
        <p:spPr bwMode="gray">
          <a:xfrm>
            <a:off x="7459663" y="4937125"/>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sp>
        <p:nvSpPr>
          <p:cNvPr id="1054" name="Rectangle 30"/>
          <p:cNvSpPr>
            <a:spLocks noChangeArrowheads="1"/>
          </p:cNvSpPr>
          <p:nvPr/>
        </p:nvSpPr>
        <p:spPr bwMode="gray">
          <a:xfrm>
            <a:off x="549275" y="3808413"/>
            <a:ext cx="1128713" cy="1079500"/>
          </a:xfrm>
          <a:prstGeom prst="rect">
            <a:avLst/>
          </a:prstGeom>
          <a:solidFill>
            <a:srgbClr val="FFFFFF">
              <a:alpha val="20000"/>
            </a:srgbClr>
          </a:solidFill>
          <a:ln w="9525">
            <a:noFill/>
            <a:miter lim="800000"/>
            <a:headEnd/>
            <a:tailEnd/>
          </a:ln>
          <a:effectLst/>
        </p:spPr>
        <p:txBody>
          <a:bodyPr wrap="none" anchor="ctr"/>
          <a:lstStyle/>
          <a:p>
            <a:endParaRPr lang="id-ID"/>
          </a:p>
        </p:txBody>
      </p:sp>
      <p:sp>
        <p:nvSpPr>
          <p:cNvPr id="1055" name="Rectangle 31"/>
          <p:cNvSpPr>
            <a:spLocks noChangeArrowheads="1"/>
          </p:cNvSpPr>
          <p:nvPr/>
        </p:nvSpPr>
        <p:spPr bwMode="gray">
          <a:xfrm>
            <a:off x="6307138" y="6064250"/>
            <a:ext cx="1128712" cy="796925"/>
          </a:xfrm>
          <a:prstGeom prst="rect">
            <a:avLst/>
          </a:prstGeom>
          <a:solidFill>
            <a:srgbClr val="FFFFFF">
              <a:alpha val="20000"/>
            </a:srgbClr>
          </a:solidFill>
          <a:ln w="9525">
            <a:noFill/>
            <a:miter lim="800000"/>
            <a:headEnd/>
            <a:tailEnd/>
          </a:ln>
          <a:effectLst/>
        </p:spPr>
        <p:txBody>
          <a:bodyPr wrap="none" anchor="ctr"/>
          <a:lstStyle/>
          <a:p>
            <a:endParaRPr lang="id-ID"/>
          </a:p>
        </p:txBody>
      </p:sp>
      <p:sp>
        <p:nvSpPr>
          <p:cNvPr id="1056" name="Rectangle 32"/>
          <p:cNvSpPr>
            <a:spLocks noChangeArrowheads="1"/>
          </p:cNvSpPr>
          <p:nvPr/>
        </p:nvSpPr>
        <p:spPr bwMode="gray">
          <a:xfrm>
            <a:off x="2846388" y="0"/>
            <a:ext cx="1128712" cy="404813"/>
          </a:xfrm>
          <a:prstGeom prst="rect">
            <a:avLst/>
          </a:prstGeom>
          <a:solidFill>
            <a:srgbClr val="FFFFFF">
              <a:alpha val="39999"/>
            </a:srgbClr>
          </a:solidFill>
          <a:ln w="9525">
            <a:noFill/>
            <a:miter lim="800000"/>
            <a:headEnd/>
            <a:tailEnd/>
          </a:ln>
          <a:effectLst/>
        </p:spPr>
        <p:txBody>
          <a:bodyPr wrap="none" anchor="ctr"/>
          <a:lstStyle/>
          <a:p>
            <a:endParaRPr lang="id-ID"/>
          </a:p>
        </p:txBody>
      </p:sp>
      <p:sp>
        <p:nvSpPr>
          <p:cNvPr id="1057" name="Rectangle 33"/>
          <p:cNvSpPr>
            <a:spLocks noChangeArrowheads="1"/>
          </p:cNvSpPr>
          <p:nvPr/>
        </p:nvSpPr>
        <p:spPr bwMode="gray">
          <a:xfrm>
            <a:off x="2852738" y="4938713"/>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sp>
        <p:nvSpPr>
          <p:cNvPr id="1058" name="Rectangle 34"/>
          <p:cNvSpPr>
            <a:spLocks noChangeArrowheads="1"/>
          </p:cNvSpPr>
          <p:nvPr/>
        </p:nvSpPr>
        <p:spPr bwMode="gray">
          <a:xfrm>
            <a:off x="6300788" y="1566863"/>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pic>
        <p:nvPicPr>
          <p:cNvPr id="1059" name="Picture 35" descr="3"/>
          <p:cNvPicPr>
            <a:picLocks noChangeAspect="1" noChangeArrowheads="1"/>
          </p:cNvPicPr>
          <p:nvPr/>
        </p:nvPicPr>
        <p:blipFill>
          <a:blip r:embed="rId15" cstate="print"/>
          <a:srcRect/>
          <a:stretch>
            <a:fillRect/>
          </a:stretch>
        </p:blipFill>
        <p:spPr bwMode="gray">
          <a:xfrm>
            <a:off x="-180975" y="5638800"/>
            <a:ext cx="2016125" cy="1219200"/>
          </a:xfrm>
          <a:prstGeom prst="rect">
            <a:avLst/>
          </a:prstGeom>
          <a:noFill/>
        </p:spPr>
      </p:pic>
      <p:sp>
        <p:nvSpPr>
          <p:cNvPr id="1027" name="Rectangle 3"/>
          <p:cNvSpPr>
            <a:spLocks noGrp="1" noChangeArrowheads="1"/>
          </p:cNvSpPr>
          <p:nvPr>
            <p:ph type="body" idx="1"/>
          </p:nvPr>
        </p:nvSpPr>
        <p:spPr bwMode="gray">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gray">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gray">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gray">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5C21F011-264E-45E6-B239-FD770B629A4A}" type="slidenum">
              <a:rPr lang="en-US"/>
              <a:pPr/>
              <a:t>‹#›</a:t>
            </a:fld>
            <a:endParaRPr lang="en-US"/>
          </a:p>
        </p:txBody>
      </p:sp>
      <p:sp>
        <p:nvSpPr>
          <p:cNvPr id="1026" name="Rectangle 2"/>
          <p:cNvSpPr>
            <a:spLocks noGrp="1" noChangeArrowheads="1"/>
          </p:cNvSpPr>
          <p:nvPr>
            <p:ph type="title"/>
          </p:nvPr>
        </p:nvSpPr>
        <p:spPr bwMode="gray">
          <a:xfrm>
            <a:off x="457200" y="325438"/>
            <a:ext cx="8229600" cy="927100"/>
          </a:xfrm>
          <a:prstGeom prst="rect">
            <a:avLst/>
          </a:prstGeom>
          <a:noFill/>
          <a:ln w="9525">
            <a:noFill/>
            <a:miter lim="800000"/>
            <a:headEnd/>
            <a:tailEnd/>
          </a:ln>
          <a:effectLst>
            <a:outerShdw dist="35921" dir="2700000" algn="ctr" rotWithShape="0">
              <a:srgbClr val="FFFFFF"/>
            </a:outerShdw>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4" name="Freeform 10"/>
          <p:cNvSpPr>
            <a:spLocks/>
          </p:cNvSpPr>
          <p:nvPr/>
        </p:nvSpPr>
        <p:spPr bwMode="gray">
          <a:xfrm>
            <a:off x="4038600" y="1588"/>
            <a:ext cx="5105400" cy="739775"/>
          </a:xfrm>
          <a:custGeom>
            <a:avLst/>
            <a:gdLst/>
            <a:ahLst/>
            <a:cxnLst>
              <a:cxn ang="0">
                <a:pos x="3130" y="453"/>
              </a:cxn>
              <a:cxn ang="0">
                <a:pos x="3130" y="0"/>
              </a:cxn>
              <a:cxn ang="0">
                <a:pos x="0" y="0"/>
              </a:cxn>
              <a:cxn ang="0">
                <a:pos x="3130" y="453"/>
              </a:cxn>
            </a:cxnLst>
            <a:rect l="0" t="0" r="r" b="b"/>
            <a:pathLst>
              <a:path w="3130" h="453">
                <a:moveTo>
                  <a:pt x="3130" y="453"/>
                </a:moveTo>
                <a:cubicBezTo>
                  <a:pt x="3130" y="226"/>
                  <a:pt x="3130" y="0"/>
                  <a:pt x="3130" y="0"/>
                </a:cubicBezTo>
                <a:lnTo>
                  <a:pt x="0" y="0"/>
                </a:lnTo>
                <a:cubicBezTo>
                  <a:pt x="0" y="0"/>
                  <a:pt x="1298" y="389"/>
                  <a:pt x="3130" y="453"/>
                </a:cubicBezTo>
                <a:close/>
              </a:path>
            </a:pathLst>
          </a:custGeom>
          <a:blipFill dpi="0" rotWithShape="1">
            <a:blip r:embed="rId16"/>
            <a:srcRect/>
            <a:stretch>
              <a:fillRect/>
            </a:stretch>
          </a:blipFill>
          <a:ln w="9525">
            <a:noFill/>
            <a:round/>
            <a:headEnd/>
            <a:tailEnd/>
          </a:ln>
          <a:effectLst/>
        </p:spPr>
        <p:txBody>
          <a:bodyPr/>
          <a:lstStyle/>
          <a:p>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l" rtl="0" eaLnBrk="1" fontAlgn="base" hangingPunct="1">
        <a:spcBef>
          <a:spcPct val="0"/>
        </a:spcBef>
        <a:spcAft>
          <a:spcPct val="0"/>
        </a:spcAft>
        <a:defRPr sz="4400" b="1">
          <a:solidFill>
            <a:schemeClr val="tx2"/>
          </a:solidFill>
          <a:latin typeface="+mj-lt"/>
          <a:ea typeface="+mj-ea"/>
          <a:cs typeface="+mj-cs"/>
        </a:defRPr>
      </a:lvl1pPr>
      <a:lvl2pPr algn="l" rtl="0" eaLnBrk="1" fontAlgn="base" hangingPunct="1">
        <a:spcBef>
          <a:spcPct val="0"/>
        </a:spcBef>
        <a:spcAft>
          <a:spcPct val="0"/>
        </a:spcAft>
        <a:defRPr sz="4400" b="1">
          <a:solidFill>
            <a:schemeClr val="tx2"/>
          </a:solidFill>
          <a:latin typeface="Arial" charset="0"/>
        </a:defRPr>
      </a:lvl2pPr>
      <a:lvl3pPr algn="l" rtl="0" eaLnBrk="1" fontAlgn="base" hangingPunct="1">
        <a:spcBef>
          <a:spcPct val="0"/>
        </a:spcBef>
        <a:spcAft>
          <a:spcPct val="0"/>
        </a:spcAft>
        <a:defRPr sz="4400" b="1">
          <a:solidFill>
            <a:schemeClr val="tx2"/>
          </a:solidFill>
          <a:latin typeface="Arial" charset="0"/>
        </a:defRPr>
      </a:lvl3pPr>
      <a:lvl4pPr algn="l" rtl="0" eaLnBrk="1" fontAlgn="base" hangingPunct="1">
        <a:spcBef>
          <a:spcPct val="0"/>
        </a:spcBef>
        <a:spcAft>
          <a:spcPct val="0"/>
        </a:spcAft>
        <a:defRPr sz="4400" b="1">
          <a:solidFill>
            <a:schemeClr val="tx2"/>
          </a:solidFill>
          <a:latin typeface="Arial" charset="0"/>
        </a:defRPr>
      </a:lvl4pPr>
      <a:lvl5pPr algn="l" rtl="0" eaLnBrk="1" fontAlgn="base" hangingPunct="1">
        <a:spcBef>
          <a:spcPct val="0"/>
        </a:spcBef>
        <a:spcAft>
          <a:spcPct val="0"/>
        </a:spcAft>
        <a:defRPr sz="4400" b="1">
          <a:solidFill>
            <a:schemeClr val="tx2"/>
          </a:solidFill>
          <a:latin typeface="Arial"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28600" y="1970088"/>
            <a:ext cx="8229600" cy="1470025"/>
          </a:xfrm>
        </p:spPr>
        <p:txBody>
          <a:bodyPr/>
          <a:lstStyle/>
          <a:p>
            <a:r>
              <a:rPr lang="id-ID" sz="4000" dirty="0" smtClean="0">
                <a:solidFill>
                  <a:srgbClr val="7030A0"/>
                </a:solidFill>
                <a:latin typeface="Arial Rounded MT Bold" pitchFamily="34" charset="0"/>
                <a:cs typeface="Aharoni" pitchFamily="2" charset="-79"/>
              </a:rPr>
              <a:t>ANALISIS PENGELOLAAN AGRIBISNIS PETANI HORTIKULTURA</a:t>
            </a:r>
            <a:br>
              <a:rPr lang="id-ID" sz="4000" dirty="0" smtClean="0">
                <a:solidFill>
                  <a:srgbClr val="7030A0"/>
                </a:solidFill>
                <a:latin typeface="Arial Rounded MT Bold" pitchFamily="34" charset="0"/>
                <a:cs typeface="Aharoni" pitchFamily="2" charset="-79"/>
              </a:rPr>
            </a:br>
            <a:endParaRPr lang="en-US" sz="4000" dirty="0">
              <a:solidFill>
                <a:srgbClr val="7030A0"/>
              </a:solidFill>
              <a:latin typeface="Arial Rounded MT Bold" pitchFamily="34" charset="0"/>
              <a:cs typeface="Aharoni" pitchFamily="2" charset="-79"/>
            </a:endParaRPr>
          </a:p>
        </p:txBody>
      </p:sp>
      <p:sp>
        <p:nvSpPr>
          <p:cNvPr id="2051" name="Rectangle 3"/>
          <p:cNvSpPr>
            <a:spLocks noGrp="1" noChangeArrowheads="1"/>
          </p:cNvSpPr>
          <p:nvPr>
            <p:ph type="subTitle" idx="1"/>
          </p:nvPr>
        </p:nvSpPr>
        <p:spPr>
          <a:xfrm>
            <a:off x="228600" y="3714753"/>
            <a:ext cx="6400800" cy="785818"/>
          </a:xfrm>
        </p:spPr>
        <p:txBody>
          <a:bodyPr/>
          <a:lstStyle/>
          <a:p>
            <a:r>
              <a:rPr lang="id-ID" sz="2400" dirty="0" smtClean="0">
                <a:solidFill>
                  <a:srgbClr val="FF0000"/>
                </a:solidFill>
                <a:latin typeface="Snap ITC" pitchFamily="82" charset="0"/>
              </a:rPr>
              <a:t>OLEH : Ir. Gustami Harahap.,MP</a:t>
            </a:r>
            <a:endParaRPr lang="en-US" sz="2400" dirty="0">
              <a:solidFill>
                <a:srgbClr val="FF0000"/>
              </a:solidFill>
              <a:latin typeface="Snap ITC" pitchFamily="8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357158" y="325438"/>
            <a:ext cx="8329642" cy="6746900"/>
          </a:xfrm>
        </p:spPr>
        <p:txBody>
          <a:bodyPr/>
          <a:lstStyle/>
          <a:p>
            <a:r>
              <a:rPr lang="id-ID" dirty="0" smtClean="0"/>
              <a:t>kesimpulan </a:t>
            </a:r>
            <a:br>
              <a:rPr lang="id-ID" dirty="0" smtClean="0"/>
            </a:br>
            <a:r>
              <a:rPr lang="id-ID" sz="2000" dirty="0" smtClean="0"/>
              <a:t>- sayur-sayuran dan buah-buahan yang dikaitkan dengan permintaan komoditas apa yang dibutuhkan pasar secara lambat laun petani semakin peka, dibuktikan dengan adanya pembudidayaan komoditas baru yakni jamur dari tahun 2011 ke tahun 2012</a:t>
            </a:r>
            <a:br>
              <a:rPr lang="id-ID" sz="2000" dirty="0" smtClean="0"/>
            </a:br>
            <a:r>
              <a:rPr lang="id-ID" sz="2000" dirty="0" smtClean="0"/>
              <a:t>-  sayur-sayuran dan buah-buahan secara lebih efektif dan efisien, dikarenakan bahwa petani terbatas akan pengetahuan teknologi pasca panen, sehingga cenderung menjual komoditasnya secara lebih cepat. </a:t>
            </a:r>
            <a:br>
              <a:rPr lang="id-ID" sz="2000" dirty="0" smtClean="0"/>
            </a:br>
            <a:r>
              <a:rPr lang="id-ID" sz="2000" dirty="0" smtClean="0"/>
              <a:t>- pengorganisasian sumber faktor produksi tenaga kerja dalam keluarga.</a:t>
            </a:r>
            <a:br>
              <a:rPr lang="id-ID" sz="2000" dirty="0" smtClean="0"/>
            </a:br>
            <a:r>
              <a:rPr lang="id-ID" sz="2000" dirty="0" smtClean="0"/>
              <a:t>- KUD sebagai lembaga pendukung di dalam meningkatkan pendapatan petani belum dianggap sebagai soko guru perekonomian, dikarenakan kurangnya kesadaran petani untuk menjadi anggota KUD. </a:t>
            </a:r>
            <a:r>
              <a:rPr lang="id-ID" sz="2000" dirty="0" smtClean="0"/>
              <a:t/>
            </a:r>
            <a:br>
              <a:rPr lang="id-ID" sz="2000" dirty="0" smtClean="0"/>
            </a:br>
            <a:r>
              <a:rPr lang="id-ID" dirty="0" smtClean="0"/>
              <a:t/>
            </a:r>
            <a:br>
              <a:rPr lang="id-ID" dirty="0" smtClean="0"/>
            </a:br>
            <a:endParaRPr lang="id-ID"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357158" y="325438"/>
            <a:ext cx="8329642" cy="6746900"/>
          </a:xfrm>
        </p:spPr>
        <p:txBody>
          <a:bodyPr/>
          <a:lstStyle/>
          <a:p>
            <a:r>
              <a:rPr lang="id-ID" dirty="0" smtClean="0"/>
              <a:t>S</a:t>
            </a:r>
            <a:r>
              <a:rPr lang="id-ID" dirty="0" smtClean="0"/>
              <a:t>aran</a:t>
            </a:r>
            <a:br>
              <a:rPr lang="id-ID" dirty="0" smtClean="0"/>
            </a:br>
            <a:r>
              <a:rPr lang="id-ID" dirty="0" smtClean="0"/>
              <a:t/>
            </a:r>
            <a:br>
              <a:rPr lang="id-ID" dirty="0" smtClean="0"/>
            </a:br>
            <a:r>
              <a:rPr lang="id-ID" sz="2000" dirty="0" smtClean="0"/>
              <a:t>1. dibutuhkan kebijakan pemerintah daerah yang sinergisitas antar dan interdinas pertanian, koperasi dan istansi yang terkait untuk mensosialisasikan program pembinaan kepada petani hortikultura untuk sekedar dan membentuk KUD yang sehat.</a:t>
            </a:r>
            <a:br>
              <a:rPr lang="id-ID" sz="2000" dirty="0" smtClean="0"/>
            </a:br>
            <a:r>
              <a:rPr lang="id-ID" sz="2000" dirty="0" smtClean="0"/>
              <a:t>2. khususnya dinas pertanian yang terkait untuk dapat menginventarisasi dan mensosialisasikan teknologi pasca panen kepada petani horti agar mereka dapat mempertahankan dan mengawasi sifat-sifat komoditasnya masing-masing.</a:t>
            </a:r>
            <a:br>
              <a:rPr lang="id-ID" sz="2000" dirty="0" smtClean="0"/>
            </a:br>
            <a:r>
              <a:rPr lang="id-ID" sz="2000" dirty="0" smtClean="0"/>
              <a:t>3. sudah saatnya petani diajari pembukuan usahatani yang sederhana melalui stakeholder yang terkait, sehingga mereka dapat memilahkan perhitungan biaya produksi dan sekaligus dapat mengambil keputusan yang tepat.</a:t>
            </a:r>
            <a:r>
              <a:rPr lang="id-ID" sz="2000" dirty="0" smtClean="0"/>
              <a:t/>
            </a:r>
            <a:br>
              <a:rPr lang="id-ID" sz="2000" dirty="0" smtClean="0"/>
            </a:br>
            <a:r>
              <a:rPr lang="id-ID" dirty="0" smtClean="0"/>
              <a:t/>
            </a:r>
            <a:br>
              <a:rPr lang="id-ID" dirty="0" smtClean="0"/>
            </a:br>
            <a:endParaRPr lang="id-ID"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Rectangle 5"/>
          <p:cNvSpPr>
            <a:spLocks noGrp="1" noChangeArrowheads="1"/>
          </p:cNvSpPr>
          <p:nvPr>
            <p:ph type="subTitle" idx="1"/>
          </p:nvPr>
        </p:nvSpPr>
        <p:spPr/>
        <p:txBody>
          <a:bodyPr/>
          <a:lstStyle/>
          <a:p>
            <a:endParaRPr lang="en-US" dirty="0"/>
          </a:p>
        </p:txBody>
      </p:sp>
      <p:sp>
        <p:nvSpPr>
          <p:cNvPr id="35847" name="Rectangle 7"/>
          <p:cNvSpPr>
            <a:spLocks noGrp="1" noChangeArrowheads="1"/>
          </p:cNvSpPr>
          <p:nvPr>
            <p:ph type="ctrTitle"/>
          </p:nvPr>
        </p:nvSpPr>
        <p:spPr/>
        <p:txBody>
          <a:bodyPr/>
          <a:lstStyle/>
          <a:p>
            <a:r>
              <a:rPr lang="en-US" sz="5500"/>
              <a:t>Thank You!</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id-ID" sz="2800" dirty="0" smtClean="0"/>
              <a:t>Permasalahan Utama Produk Hortikultura</a:t>
            </a:r>
            <a:endParaRPr lang="en-US" sz="2800" dirty="0"/>
          </a:p>
        </p:txBody>
      </p:sp>
      <p:sp>
        <p:nvSpPr>
          <p:cNvPr id="5123" name="AutoShape 3"/>
          <p:cNvSpPr>
            <a:spLocks noChangeArrowheads="1"/>
          </p:cNvSpPr>
          <p:nvPr/>
        </p:nvSpPr>
        <p:spPr bwMode="gray">
          <a:xfrm>
            <a:off x="1219200" y="2425700"/>
            <a:ext cx="6705600" cy="593725"/>
          </a:xfrm>
          <a:prstGeom prst="roundRect">
            <a:avLst>
              <a:gd name="adj" fmla="val 16667"/>
            </a:avLst>
          </a:prstGeom>
          <a:solidFill>
            <a:schemeClr val="accent1"/>
          </a:solidFill>
          <a:ln w="28575" algn="ctr">
            <a:solidFill>
              <a:srgbClr val="FCFCFC"/>
            </a:solidFill>
            <a:round/>
            <a:headEnd/>
            <a:tailEnd/>
          </a:ln>
          <a:effectLst>
            <a:outerShdw dist="35921" dir="2700000" algn="ctr" rotWithShape="0">
              <a:srgbClr val="001D3A">
                <a:alpha val="50000"/>
              </a:srgbClr>
            </a:outerShdw>
          </a:effectLst>
        </p:spPr>
        <p:txBody>
          <a:bodyPr wrap="none" anchor="ctr"/>
          <a:lstStyle/>
          <a:p>
            <a:endParaRPr lang="id-ID"/>
          </a:p>
        </p:txBody>
      </p:sp>
      <p:sp>
        <p:nvSpPr>
          <p:cNvPr id="5124" name="AutoShape 4"/>
          <p:cNvSpPr>
            <a:spLocks noChangeArrowheads="1"/>
          </p:cNvSpPr>
          <p:nvPr/>
        </p:nvSpPr>
        <p:spPr bwMode="gray">
          <a:xfrm>
            <a:off x="1219200" y="1730375"/>
            <a:ext cx="6705600" cy="593725"/>
          </a:xfrm>
          <a:prstGeom prst="roundRect">
            <a:avLst>
              <a:gd name="adj" fmla="val 16667"/>
            </a:avLst>
          </a:prstGeom>
          <a:solidFill>
            <a:schemeClr val="hlink"/>
          </a:solidFill>
          <a:ln w="28575" algn="ctr">
            <a:solidFill>
              <a:srgbClr val="FCFCFC"/>
            </a:solidFill>
            <a:round/>
            <a:headEnd/>
            <a:tailEnd/>
          </a:ln>
          <a:effectLst>
            <a:outerShdw dist="35921" dir="2700000" algn="ctr" rotWithShape="0">
              <a:srgbClr val="001D3A">
                <a:alpha val="50000"/>
              </a:srgbClr>
            </a:outerShdw>
          </a:effectLst>
        </p:spPr>
        <p:txBody>
          <a:bodyPr wrap="none" anchor="ctr"/>
          <a:lstStyle/>
          <a:p>
            <a:endParaRPr lang="id-ID"/>
          </a:p>
        </p:txBody>
      </p:sp>
      <p:grpSp>
        <p:nvGrpSpPr>
          <p:cNvPr id="5125" name="Group 5"/>
          <p:cNvGrpSpPr>
            <a:grpSpLocks/>
          </p:cNvGrpSpPr>
          <p:nvPr/>
        </p:nvGrpSpPr>
        <p:grpSpPr bwMode="auto">
          <a:xfrm>
            <a:off x="7543800" y="2070100"/>
            <a:ext cx="187325" cy="601663"/>
            <a:chOff x="960" y="1764"/>
            <a:chExt cx="130" cy="418"/>
          </a:xfrm>
        </p:grpSpPr>
        <p:sp>
          <p:nvSpPr>
            <p:cNvPr id="5126" name="Oval 6"/>
            <p:cNvSpPr>
              <a:spLocks noChangeArrowheads="1"/>
            </p:cNvSpPr>
            <p:nvPr/>
          </p:nvSpPr>
          <p:spPr bwMode="gray">
            <a:xfrm>
              <a:off x="960" y="1764"/>
              <a:ext cx="126" cy="120"/>
            </a:xfrm>
            <a:prstGeom prst="ellipse">
              <a:avLst/>
            </a:prstGeom>
            <a:solidFill>
              <a:schemeClr val="bg1"/>
            </a:solidFill>
            <a:ln w="38100" algn="ctr">
              <a:solidFill>
                <a:schemeClr val="bg2"/>
              </a:solidFill>
              <a:round/>
              <a:headEnd/>
              <a:tailEnd/>
            </a:ln>
            <a:effectLst/>
          </p:spPr>
          <p:txBody>
            <a:bodyPr wrap="none" anchor="ctr"/>
            <a:lstStyle/>
            <a:p>
              <a:endParaRPr lang="id-ID"/>
            </a:p>
          </p:txBody>
        </p:sp>
        <p:sp>
          <p:nvSpPr>
            <p:cNvPr id="5127" name="Oval 7"/>
            <p:cNvSpPr>
              <a:spLocks noChangeArrowheads="1"/>
            </p:cNvSpPr>
            <p:nvPr/>
          </p:nvSpPr>
          <p:spPr bwMode="gray">
            <a:xfrm>
              <a:off x="964" y="2062"/>
              <a:ext cx="126" cy="120"/>
            </a:xfrm>
            <a:prstGeom prst="ellipse">
              <a:avLst/>
            </a:prstGeom>
            <a:solidFill>
              <a:schemeClr val="bg1"/>
            </a:solidFill>
            <a:ln w="38100" algn="ctr">
              <a:solidFill>
                <a:schemeClr val="bg2"/>
              </a:solidFill>
              <a:round/>
              <a:headEnd/>
              <a:tailEnd/>
            </a:ln>
            <a:effectLst/>
          </p:spPr>
          <p:txBody>
            <a:bodyPr wrap="none" anchor="ctr"/>
            <a:lstStyle/>
            <a:p>
              <a:endParaRPr lang="id-ID"/>
            </a:p>
          </p:txBody>
        </p:sp>
        <p:sp>
          <p:nvSpPr>
            <p:cNvPr id="5128" name="AutoShape 8"/>
            <p:cNvSpPr>
              <a:spLocks noChangeArrowheads="1"/>
            </p:cNvSpPr>
            <p:nvPr/>
          </p:nvSpPr>
          <p:spPr bwMode="gray">
            <a:xfrm>
              <a:off x="996" y="1836"/>
              <a:ext cx="62" cy="300"/>
            </a:xfrm>
            <a:prstGeom prst="roundRect">
              <a:avLst>
                <a:gd name="adj" fmla="val 50000"/>
              </a:avLst>
            </a:prstGeom>
            <a:gradFill rotWithShape="1">
              <a:gsLst>
                <a:gs pos="0">
                  <a:srgbClr val="B2B2B2"/>
                </a:gs>
                <a:gs pos="50000">
                  <a:srgbClr val="B2B2B2">
                    <a:gamma/>
                    <a:tint val="27451"/>
                    <a:invGamma/>
                  </a:srgbClr>
                </a:gs>
                <a:gs pos="100000">
                  <a:srgbClr val="B2B2B2"/>
                </a:gs>
              </a:gsLst>
              <a:lin ang="5400000" scaled="1"/>
            </a:gradFill>
            <a:ln w="38100" algn="ctr">
              <a:noFill/>
              <a:round/>
              <a:headEnd/>
              <a:tailEnd/>
            </a:ln>
            <a:effectLst/>
          </p:spPr>
          <p:txBody>
            <a:bodyPr wrap="none" anchor="ctr"/>
            <a:lstStyle/>
            <a:p>
              <a:endParaRPr lang="id-ID"/>
            </a:p>
          </p:txBody>
        </p:sp>
      </p:grpSp>
      <p:grpSp>
        <p:nvGrpSpPr>
          <p:cNvPr id="5129" name="Group 9"/>
          <p:cNvGrpSpPr>
            <a:grpSpLocks/>
          </p:cNvGrpSpPr>
          <p:nvPr/>
        </p:nvGrpSpPr>
        <p:grpSpPr bwMode="auto">
          <a:xfrm>
            <a:off x="1371600" y="2066925"/>
            <a:ext cx="187325" cy="601663"/>
            <a:chOff x="960" y="1764"/>
            <a:chExt cx="130" cy="418"/>
          </a:xfrm>
        </p:grpSpPr>
        <p:sp>
          <p:nvSpPr>
            <p:cNvPr id="5130" name="Oval 10"/>
            <p:cNvSpPr>
              <a:spLocks noChangeArrowheads="1"/>
            </p:cNvSpPr>
            <p:nvPr/>
          </p:nvSpPr>
          <p:spPr bwMode="gray">
            <a:xfrm>
              <a:off x="960" y="1764"/>
              <a:ext cx="126" cy="120"/>
            </a:xfrm>
            <a:prstGeom prst="ellipse">
              <a:avLst/>
            </a:prstGeom>
            <a:solidFill>
              <a:schemeClr val="bg1"/>
            </a:solidFill>
            <a:ln w="38100" algn="ctr">
              <a:solidFill>
                <a:schemeClr val="bg2"/>
              </a:solidFill>
              <a:round/>
              <a:headEnd/>
              <a:tailEnd/>
            </a:ln>
            <a:effectLst/>
          </p:spPr>
          <p:txBody>
            <a:bodyPr wrap="none" anchor="ctr"/>
            <a:lstStyle/>
            <a:p>
              <a:endParaRPr lang="id-ID"/>
            </a:p>
          </p:txBody>
        </p:sp>
        <p:sp>
          <p:nvSpPr>
            <p:cNvPr id="5131" name="Oval 11"/>
            <p:cNvSpPr>
              <a:spLocks noChangeArrowheads="1"/>
            </p:cNvSpPr>
            <p:nvPr/>
          </p:nvSpPr>
          <p:spPr bwMode="gray">
            <a:xfrm>
              <a:off x="964" y="2062"/>
              <a:ext cx="126" cy="120"/>
            </a:xfrm>
            <a:prstGeom prst="ellipse">
              <a:avLst/>
            </a:prstGeom>
            <a:solidFill>
              <a:schemeClr val="bg1"/>
            </a:solidFill>
            <a:ln w="38100" algn="ctr">
              <a:solidFill>
                <a:schemeClr val="bg2"/>
              </a:solidFill>
              <a:round/>
              <a:headEnd/>
              <a:tailEnd/>
            </a:ln>
            <a:effectLst/>
          </p:spPr>
          <p:txBody>
            <a:bodyPr wrap="none" anchor="ctr"/>
            <a:lstStyle/>
            <a:p>
              <a:endParaRPr lang="id-ID"/>
            </a:p>
          </p:txBody>
        </p:sp>
        <p:sp>
          <p:nvSpPr>
            <p:cNvPr id="5132" name="AutoShape 12"/>
            <p:cNvSpPr>
              <a:spLocks noChangeArrowheads="1"/>
            </p:cNvSpPr>
            <p:nvPr/>
          </p:nvSpPr>
          <p:spPr bwMode="gray">
            <a:xfrm>
              <a:off x="996" y="1836"/>
              <a:ext cx="62" cy="300"/>
            </a:xfrm>
            <a:prstGeom prst="roundRect">
              <a:avLst>
                <a:gd name="adj" fmla="val 50000"/>
              </a:avLst>
            </a:prstGeom>
            <a:gradFill rotWithShape="1">
              <a:gsLst>
                <a:gs pos="0">
                  <a:srgbClr val="B2B2B2"/>
                </a:gs>
                <a:gs pos="50000">
                  <a:srgbClr val="B2B2B2">
                    <a:gamma/>
                    <a:tint val="0"/>
                    <a:invGamma/>
                  </a:srgbClr>
                </a:gs>
                <a:gs pos="100000">
                  <a:srgbClr val="B2B2B2"/>
                </a:gs>
              </a:gsLst>
              <a:lin ang="5400000" scaled="1"/>
            </a:gradFill>
            <a:ln w="38100" algn="ctr">
              <a:noFill/>
              <a:round/>
              <a:headEnd/>
              <a:tailEnd/>
            </a:ln>
            <a:effectLst/>
          </p:spPr>
          <p:txBody>
            <a:bodyPr wrap="none" anchor="ctr"/>
            <a:lstStyle/>
            <a:p>
              <a:endParaRPr lang="id-ID"/>
            </a:p>
          </p:txBody>
        </p:sp>
      </p:grpSp>
      <p:sp>
        <p:nvSpPr>
          <p:cNvPr id="5133" name="Text Box 13"/>
          <p:cNvSpPr txBox="1">
            <a:spLocks noChangeArrowheads="1"/>
          </p:cNvSpPr>
          <p:nvPr/>
        </p:nvSpPr>
        <p:spPr bwMode="white">
          <a:xfrm>
            <a:off x="2057400" y="1795463"/>
            <a:ext cx="5029200" cy="457200"/>
          </a:xfrm>
          <a:prstGeom prst="rect">
            <a:avLst/>
          </a:prstGeom>
          <a:noFill/>
          <a:ln w="9525">
            <a:noFill/>
            <a:miter lim="800000"/>
            <a:headEnd/>
            <a:tailEnd/>
          </a:ln>
          <a:effectLst>
            <a:outerShdw dist="17961" dir="2700000" algn="ctr" rotWithShape="0">
              <a:srgbClr val="000000">
                <a:alpha val="50000"/>
              </a:srgbClr>
            </a:outerShdw>
          </a:effectLst>
        </p:spPr>
        <p:txBody>
          <a:bodyPr>
            <a:spAutoFit/>
          </a:bodyPr>
          <a:lstStyle/>
          <a:p>
            <a:pPr marL="457200" indent="-457200" algn="ctr">
              <a:spcBef>
                <a:spcPct val="50000"/>
              </a:spcBef>
              <a:buClr>
                <a:schemeClr val="tx1"/>
              </a:buClr>
            </a:pPr>
            <a:r>
              <a:rPr lang="en-US" sz="2400" b="1" dirty="0">
                <a:solidFill>
                  <a:schemeClr val="bg1"/>
                </a:solidFill>
              </a:rPr>
              <a:t>1</a:t>
            </a:r>
            <a:r>
              <a:rPr lang="en-US" sz="1600" b="1" dirty="0">
                <a:solidFill>
                  <a:schemeClr val="bg1"/>
                </a:solidFill>
              </a:rPr>
              <a:t>. </a:t>
            </a:r>
            <a:r>
              <a:rPr lang="id-ID" sz="1600" b="1" dirty="0" smtClean="0">
                <a:solidFill>
                  <a:schemeClr val="bg1"/>
                </a:solidFill>
              </a:rPr>
              <a:t>Mudah Busuk (</a:t>
            </a:r>
            <a:r>
              <a:rPr lang="id-ID" sz="1600" b="1" i="1" dirty="0" smtClean="0">
                <a:solidFill>
                  <a:schemeClr val="bg1"/>
                </a:solidFill>
              </a:rPr>
              <a:t>Bulkiness</a:t>
            </a:r>
            <a:r>
              <a:rPr lang="id-ID" sz="2400" b="1" dirty="0" smtClean="0">
                <a:solidFill>
                  <a:schemeClr val="bg1"/>
                </a:solidFill>
              </a:rPr>
              <a:t>)</a:t>
            </a:r>
            <a:r>
              <a:rPr lang="en-US" sz="2400" b="1" dirty="0" smtClean="0">
                <a:solidFill>
                  <a:schemeClr val="bg1"/>
                </a:solidFill>
              </a:rPr>
              <a:t>    </a:t>
            </a:r>
            <a:endParaRPr lang="en-US" sz="2400" b="1" dirty="0">
              <a:solidFill>
                <a:schemeClr val="bg1"/>
              </a:solidFill>
            </a:endParaRPr>
          </a:p>
        </p:txBody>
      </p:sp>
      <p:sp>
        <p:nvSpPr>
          <p:cNvPr id="5134" name="AutoShape 14"/>
          <p:cNvSpPr>
            <a:spLocks noChangeArrowheads="1"/>
          </p:cNvSpPr>
          <p:nvPr/>
        </p:nvSpPr>
        <p:spPr bwMode="gray">
          <a:xfrm>
            <a:off x="1219200" y="3151188"/>
            <a:ext cx="6705600" cy="593725"/>
          </a:xfrm>
          <a:prstGeom prst="roundRect">
            <a:avLst>
              <a:gd name="adj" fmla="val 16667"/>
            </a:avLst>
          </a:prstGeom>
          <a:solidFill>
            <a:schemeClr val="hlink"/>
          </a:solidFill>
          <a:ln w="28575" algn="ctr">
            <a:solidFill>
              <a:srgbClr val="FCFCFC"/>
            </a:solidFill>
            <a:round/>
            <a:headEnd/>
            <a:tailEnd/>
          </a:ln>
          <a:effectLst>
            <a:outerShdw dist="35921" dir="2700000" algn="ctr" rotWithShape="0">
              <a:srgbClr val="001D3A">
                <a:alpha val="50000"/>
              </a:srgbClr>
            </a:outerShdw>
          </a:effectLst>
        </p:spPr>
        <p:txBody>
          <a:bodyPr wrap="none" anchor="ctr"/>
          <a:lstStyle/>
          <a:p>
            <a:endParaRPr lang="id-ID"/>
          </a:p>
        </p:txBody>
      </p:sp>
      <p:sp>
        <p:nvSpPr>
          <p:cNvPr id="5135" name="AutoShape 15"/>
          <p:cNvSpPr>
            <a:spLocks noChangeArrowheads="1"/>
          </p:cNvSpPr>
          <p:nvPr/>
        </p:nvSpPr>
        <p:spPr bwMode="gray">
          <a:xfrm>
            <a:off x="1219200" y="3865563"/>
            <a:ext cx="6705600" cy="593725"/>
          </a:xfrm>
          <a:prstGeom prst="roundRect">
            <a:avLst>
              <a:gd name="adj" fmla="val 16667"/>
            </a:avLst>
          </a:prstGeom>
          <a:solidFill>
            <a:schemeClr val="accent1"/>
          </a:solidFill>
          <a:ln w="28575" algn="ctr">
            <a:solidFill>
              <a:srgbClr val="FCFCFC"/>
            </a:solidFill>
            <a:round/>
            <a:headEnd/>
            <a:tailEnd/>
          </a:ln>
          <a:effectLst>
            <a:outerShdw dist="35921" dir="2700000" algn="ctr" rotWithShape="0">
              <a:srgbClr val="001D3A">
                <a:alpha val="50000"/>
              </a:srgbClr>
            </a:outerShdw>
          </a:effectLst>
        </p:spPr>
        <p:txBody>
          <a:bodyPr wrap="none" anchor="ctr"/>
          <a:lstStyle/>
          <a:p>
            <a:endParaRPr lang="id-ID"/>
          </a:p>
        </p:txBody>
      </p:sp>
      <p:grpSp>
        <p:nvGrpSpPr>
          <p:cNvPr id="5136" name="Group 16"/>
          <p:cNvGrpSpPr>
            <a:grpSpLocks/>
          </p:cNvGrpSpPr>
          <p:nvPr/>
        </p:nvGrpSpPr>
        <p:grpSpPr bwMode="auto">
          <a:xfrm>
            <a:off x="7543800" y="3509963"/>
            <a:ext cx="187325" cy="601662"/>
            <a:chOff x="960" y="1764"/>
            <a:chExt cx="130" cy="418"/>
          </a:xfrm>
        </p:grpSpPr>
        <p:sp>
          <p:nvSpPr>
            <p:cNvPr id="5137" name="Oval 17"/>
            <p:cNvSpPr>
              <a:spLocks noChangeArrowheads="1"/>
            </p:cNvSpPr>
            <p:nvPr/>
          </p:nvSpPr>
          <p:spPr bwMode="gray">
            <a:xfrm>
              <a:off x="960" y="1764"/>
              <a:ext cx="126" cy="120"/>
            </a:xfrm>
            <a:prstGeom prst="ellipse">
              <a:avLst/>
            </a:prstGeom>
            <a:solidFill>
              <a:schemeClr val="bg1"/>
            </a:solidFill>
            <a:ln w="38100" algn="ctr">
              <a:solidFill>
                <a:schemeClr val="bg2"/>
              </a:solidFill>
              <a:round/>
              <a:headEnd/>
              <a:tailEnd/>
            </a:ln>
            <a:effectLst/>
          </p:spPr>
          <p:txBody>
            <a:bodyPr wrap="none" anchor="ctr"/>
            <a:lstStyle/>
            <a:p>
              <a:endParaRPr lang="id-ID"/>
            </a:p>
          </p:txBody>
        </p:sp>
        <p:sp>
          <p:nvSpPr>
            <p:cNvPr id="5138" name="Oval 18"/>
            <p:cNvSpPr>
              <a:spLocks noChangeArrowheads="1"/>
            </p:cNvSpPr>
            <p:nvPr/>
          </p:nvSpPr>
          <p:spPr bwMode="gray">
            <a:xfrm>
              <a:off x="964" y="2062"/>
              <a:ext cx="126" cy="120"/>
            </a:xfrm>
            <a:prstGeom prst="ellipse">
              <a:avLst/>
            </a:prstGeom>
            <a:solidFill>
              <a:schemeClr val="bg1"/>
            </a:solidFill>
            <a:ln w="38100" algn="ctr">
              <a:solidFill>
                <a:schemeClr val="bg2"/>
              </a:solidFill>
              <a:round/>
              <a:headEnd/>
              <a:tailEnd/>
            </a:ln>
            <a:effectLst/>
          </p:spPr>
          <p:txBody>
            <a:bodyPr wrap="none" anchor="ctr"/>
            <a:lstStyle/>
            <a:p>
              <a:endParaRPr lang="id-ID"/>
            </a:p>
          </p:txBody>
        </p:sp>
        <p:sp>
          <p:nvSpPr>
            <p:cNvPr id="5139" name="AutoShape 19"/>
            <p:cNvSpPr>
              <a:spLocks noChangeArrowheads="1"/>
            </p:cNvSpPr>
            <p:nvPr/>
          </p:nvSpPr>
          <p:spPr bwMode="gray">
            <a:xfrm>
              <a:off x="996" y="1836"/>
              <a:ext cx="62" cy="300"/>
            </a:xfrm>
            <a:prstGeom prst="roundRect">
              <a:avLst>
                <a:gd name="adj" fmla="val 50000"/>
              </a:avLst>
            </a:prstGeom>
            <a:gradFill rotWithShape="1">
              <a:gsLst>
                <a:gs pos="0">
                  <a:srgbClr val="B2B2B2"/>
                </a:gs>
                <a:gs pos="50000">
                  <a:srgbClr val="B2B2B2">
                    <a:gamma/>
                    <a:tint val="27451"/>
                    <a:invGamma/>
                  </a:srgbClr>
                </a:gs>
                <a:gs pos="100000">
                  <a:srgbClr val="B2B2B2"/>
                </a:gs>
              </a:gsLst>
              <a:lin ang="5400000" scaled="1"/>
            </a:gradFill>
            <a:ln w="38100" algn="ctr">
              <a:noFill/>
              <a:round/>
              <a:headEnd/>
              <a:tailEnd/>
            </a:ln>
            <a:effectLst/>
          </p:spPr>
          <p:txBody>
            <a:bodyPr wrap="none" anchor="ctr"/>
            <a:lstStyle/>
            <a:p>
              <a:endParaRPr lang="id-ID"/>
            </a:p>
          </p:txBody>
        </p:sp>
      </p:grpSp>
      <p:grpSp>
        <p:nvGrpSpPr>
          <p:cNvPr id="5140" name="Group 20"/>
          <p:cNvGrpSpPr>
            <a:grpSpLocks/>
          </p:cNvGrpSpPr>
          <p:nvPr/>
        </p:nvGrpSpPr>
        <p:grpSpPr bwMode="auto">
          <a:xfrm>
            <a:off x="1371600" y="3506788"/>
            <a:ext cx="187325" cy="601662"/>
            <a:chOff x="960" y="1764"/>
            <a:chExt cx="130" cy="418"/>
          </a:xfrm>
        </p:grpSpPr>
        <p:sp>
          <p:nvSpPr>
            <p:cNvPr id="5141" name="Oval 21"/>
            <p:cNvSpPr>
              <a:spLocks noChangeArrowheads="1"/>
            </p:cNvSpPr>
            <p:nvPr/>
          </p:nvSpPr>
          <p:spPr bwMode="gray">
            <a:xfrm>
              <a:off x="960" y="1764"/>
              <a:ext cx="126" cy="120"/>
            </a:xfrm>
            <a:prstGeom prst="ellipse">
              <a:avLst/>
            </a:prstGeom>
            <a:solidFill>
              <a:schemeClr val="bg1"/>
            </a:solidFill>
            <a:ln w="38100" algn="ctr">
              <a:solidFill>
                <a:schemeClr val="bg2"/>
              </a:solidFill>
              <a:round/>
              <a:headEnd/>
              <a:tailEnd/>
            </a:ln>
            <a:effectLst/>
          </p:spPr>
          <p:txBody>
            <a:bodyPr wrap="none" anchor="ctr"/>
            <a:lstStyle/>
            <a:p>
              <a:endParaRPr lang="id-ID"/>
            </a:p>
          </p:txBody>
        </p:sp>
        <p:sp>
          <p:nvSpPr>
            <p:cNvPr id="5142" name="Oval 22"/>
            <p:cNvSpPr>
              <a:spLocks noChangeArrowheads="1"/>
            </p:cNvSpPr>
            <p:nvPr/>
          </p:nvSpPr>
          <p:spPr bwMode="gray">
            <a:xfrm>
              <a:off x="964" y="2062"/>
              <a:ext cx="126" cy="120"/>
            </a:xfrm>
            <a:prstGeom prst="ellipse">
              <a:avLst/>
            </a:prstGeom>
            <a:solidFill>
              <a:schemeClr val="bg1"/>
            </a:solidFill>
            <a:ln w="38100" algn="ctr">
              <a:solidFill>
                <a:schemeClr val="bg2"/>
              </a:solidFill>
              <a:round/>
              <a:headEnd/>
              <a:tailEnd/>
            </a:ln>
            <a:effectLst/>
          </p:spPr>
          <p:txBody>
            <a:bodyPr wrap="none" anchor="ctr"/>
            <a:lstStyle/>
            <a:p>
              <a:endParaRPr lang="id-ID"/>
            </a:p>
          </p:txBody>
        </p:sp>
        <p:sp>
          <p:nvSpPr>
            <p:cNvPr id="5143" name="AutoShape 23"/>
            <p:cNvSpPr>
              <a:spLocks noChangeArrowheads="1"/>
            </p:cNvSpPr>
            <p:nvPr/>
          </p:nvSpPr>
          <p:spPr bwMode="gray">
            <a:xfrm>
              <a:off x="996" y="1836"/>
              <a:ext cx="62" cy="300"/>
            </a:xfrm>
            <a:prstGeom prst="roundRect">
              <a:avLst>
                <a:gd name="adj" fmla="val 50000"/>
              </a:avLst>
            </a:prstGeom>
            <a:gradFill rotWithShape="1">
              <a:gsLst>
                <a:gs pos="0">
                  <a:srgbClr val="B2B2B2"/>
                </a:gs>
                <a:gs pos="50000">
                  <a:srgbClr val="B2B2B2">
                    <a:gamma/>
                    <a:tint val="0"/>
                    <a:invGamma/>
                  </a:srgbClr>
                </a:gs>
                <a:gs pos="100000">
                  <a:srgbClr val="B2B2B2"/>
                </a:gs>
              </a:gsLst>
              <a:lin ang="5400000" scaled="1"/>
            </a:gradFill>
            <a:ln w="38100" algn="ctr">
              <a:noFill/>
              <a:round/>
              <a:headEnd/>
              <a:tailEnd/>
            </a:ln>
            <a:effectLst/>
          </p:spPr>
          <p:txBody>
            <a:bodyPr wrap="none" anchor="ctr"/>
            <a:lstStyle/>
            <a:p>
              <a:endParaRPr lang="id-ID"/>
            </a:p>
          </p:txBody>
        </p:sp>
      </p:grpSp>
      <p:sp>
        <p:nvSpPr>
          <p:cNvPr id="5144" name="AutoShape 24"/>
          <p:cNvSpPr>
            <a:spLocks noChangeArrowheads="1"/>
          </p:cNvSpPr>
          <p:nvPr/>
        </p:nvSpPr>
        <p:spPr bwMode="gray">
          <a:xfrm>
            <a:off x="1219200" y="4591050"/>
            <a:ext cx="6705600" cy="593725"/>
          </a:xfrm>
          <a:prstGeom prst="roundRect">
            <a:avLst>
              <a:gd name="adj" fmla="val 16667"/>
            </a:avLst>
          </a:prstGeom>
          <a:solidFill>
            <a:schemeClr val="hlink"/>
          </a:solidFill>
          <a:ln w="28575" algn="ctr">
            <a:solidFill>
              <a:srgbClr val="FCFCFC"/>
            </a:solidFill>
            <a:round/>
            <a:headEnd/>
            <a:tailEnd/>
          </a:ln>
          <a:effectLst>
            <a:outerShdw dist="35921" dir="2700000" algn="ctr" rotWithShape="0">
              <a:srgbClr val="001D3A">
                <a:alpha val="50000"/>
              </a:srgbClr>
            </a:outerShdw>
          </a:effectLst>
        </p:spPr>
        <p:txBody>
          <a:bodyPr wrap="none" anchor="ctr"/>
          <a:lstStyle/>
          <a:p>
            <a:endParaRPr lang="id-ID"/>
          </a:p>
        </p:txBody>
      </p:sp>
      <p:sp>
        <p:nvSpPr>
          <p:cNvPr id="5145" name="Text Box 25"/>
          <p:cNvSpPr txBox="1">
            <a:spLocks noChangeArrowheads="1"/>
          </p:cNvSpPr>
          <p:nvPr/>
        </p:nvSpPr>
        <p:spPr bwMode="white">
          <a:xfrm>
            <a:off x="2057400" y="2498725"/>
            <a:ext cx="5029200" cy="338554"/>
          </a:xfrm>
          <a:prstGeom prst="rect">
            <a:avLst/>
          </a:prstGeom>
          <a:noFill/>
          <a:ln w="9525">
            <a:noFill/>
            <a:miter lim="800000"/>
            <a:headEnd/>
            <a:tailEnd/>
          </a:ln>
          <a:effectLst>
            <a:outerShdw dist="17961" dir="2700000" algn="ctr" rotWithShape="0">
              <a:srgbClr val="000000">
                <a:alpha val="50000"/>
              </a:srgbClr>
            </a:outerShdw>
          </a:effectLst>
        </p:spPr>
        <p:txBody>
          <a:bodyPr>
            <a:spAutoFit/>
          </a:bodyPr>
          <a:lstStyle/>
          <a:p>
            <a:pPr marL="457200" indent="-457200" algn="ctr">
              <a:spcBef>
                <a:spcPct val="50000"/>
              </a:spcBef>
              <a:buClr>
                <a:schemeClr val="tx1"/>
              </a:buClr>
            </a:pPr>
            <a:r>
              <a:rPr lang="en-US" sz="1600" b="1" dirty="0">
                <a:solidFill>
                  <a:schemeClr val="bg1"/>
                </a:solidFill>
              </a:rPr>
              <a:t>2. </a:t>
            </a:r>
            <a:r>
              <a:rPr lang="id-ID" sz="1600" b="1" dirty="0" smtClean="0">
                <a:solidFill>
                  <a:schemeClr val="bg1"/>
                </a:solidFill>
              </a:rPr>
              <a:t>Banyak Menggunakan Tempat (</a:t>
            </a:r>
            <a:r>
              <a:rPr lang="id-ID" sz="1600" b="1" i="1" dirty="0" smtClean="0">
                <a:solidFill>
                  <a:schemeClr val="bg1"/>
                </a:solidFill>
              </a:rPr>
              <a:t>volumeness)</a:t>
            </a:r>
            <a:endParaRPr lang="en-US" sz="1600" b="1" dirty="0">
              <a:solidFill>
                <a:schemeClr val="bg1"/>
              </a:solidFill>
            </a:endParaRPr>
          </a:p>
        </p:txBody>
      </p:sp>
      <p:sp>
        <p:nvSpPr>
          <p:cNvPr id="5146" name="Text Box 26"/>
          <p:cNvSpPr txBox="1">
            <a:spLocks noChangeArrowheads="1"/>
          </p:cNvSpPr>
          <p:nvPr/>
        </p:nvSpPr>
        <p:spPr bwMode="white">
          <a:xfrm>
            <a:off x="2057400" y="3222625"/>
            <a:ext cx="5029200" cy="461665"/>
          </a:xfrm>
          <a:prstGeom prst="rect">
            <a:avLst/>
          </a:prstGeom>
          <a:noFill/>
          <a:ln w="9525">
            <a:noFill/>
            <a:miter lim="800000"/>
            <a:headEnd/>
            <a:tailEnd/>
          </a:ln>
          <a:effectLst>
            <a:outerShdw dist="17961" dir="2700000" algn="ctr" rotWithShape="0">
              <a:srgbClr val="000000">
                <a:alpha val="50000"/>
              </a:srgbClr>
            </a:outerShdw>
          </a:effectLst>
        </p:spPr>
        <p:txBody>
          <a:bodyPr>
            <a:spAutoFit/>
          </a:bodyPr>
          <a:lstStyle/>
          <a:p>
            <a:pPr marL="457200" indent="-457200" algn="ctr">
              <a:spcBef>
                <a:spcPct val="50000"/>
              </a:spcBef>
              <a:buClr>
                <a:schemeClr val="tx1"/>
              </a:buClr>
            </a:pPr>
            <a:r>
              <a:rPr lang="en-US" sz="2400" b="1" dirty="0">
                <a:solidFill>
                  <a:srgbClr val="FFFFFF"/>
                </a:solidFill>
              </a:rPr>
              <a:t>3</a:t>
            </a:r>
            <a:r>
              <a:rPr lang="en-US" sz="1600" b="1" dirty="0">
                <a:solidFill>
                  <a:srgbClr val="FFFFFF"/>
                </a:solidFill>
              </a:rPr>
              <a:t>. </a:t>
            </a:r>
            <a:r>
              <a:rPr lang="id-ID" sz="1600" b="1" dirty="0" smtClean="0">
                <a:solidFill>
                  <a:srgbClr val="FFFFFF"/>
                </a:solidFill>
              </a:rPr>
              <a:t>Tingkat Penyusutan Lebih Tinggi</a:t>
            </a:r>
            <a:endParaRPr lang="en-US" sz="1600" b="1" dirty="0">
              <a:solidFill>
                <a:srgbClr val="FFFFFF"/>
              </a:solidFill>
            </a:endParaRPr>
          </a:p>
        </p:txBody>
      </p:sp>
      <p:sp>
        <p:nvSpPr>
          <p:cNvPr id="5147" name="Text Box 27"/>
          <p:cNvSpPr txBox="1">
            <a:spLocks noChangeArrowheads="1"/>
          </p:cNvSpPr>
          <p:nvPr/>
        </p:nvSpPr>
        <p:spPr bwMode="white">
          <a:xfrm>
            <a:off x="2057400" y="3927475"/>
            <a:ext cx="5029200" cy="457200"/>
          </a:xfrm>
          <a:prstGeom prst="rect">
            <a:avLst/>
          </a:prstGeom>
          <a:noFill/>
          <a:ln w="9525">
            <a:noFill/>
            <a:miter lim="800000"/>
            <a:headEnd/>
            <a:tailEnd/>
          </a:ln>
          <a:effectLst>
            <a:outerShdw dist="17961" dir="2700000" algn="ctr" rotWithShape="0">
              <a:srgbClr val="000000">
                <a:alpha val="50000"/>
              </a:srgbClr>
            </a:outerShdw>
          </a:effectLst>
        </p:spPr>
        <p:txBody>
          <a:bodyPr>
            <a:spAutoFit/>
          </a:bodyPr>
          <a:lstStyle/>
          <a:p>
            <a:pPr marL="457200" indent="-457200" algn="ctr">
              <a:spcBef>
                <a:spcPct val="50000"/>
              </a:spcBef>
              <a:buClr>
                <a:schemeClr val="tx1"/>
              </a:buClr>
            </a:pPr>
            <a:r>
              <a:rPr lang="en-US" sz="2400" b="1" dirty="0">
                <a:solidFill>
                  <a:srgbClr val="FFFFFF"/>
                </a:solidFill>
              </a:rPr>
              <a:t>4. </a:t>
            </a:r>
            <a:r>
              <a:rPr lang="id-ID" sz="1600" b="1" dirty="0" smtClean="0">
                <a:solidFill>
                  <a:srgbClr val="FFFFFF"/>
                </a:solidFill>
              </a:rPr>
              <a:t>Mudah Rusak</a:t>
            </a:r>
            <a:endParaRPr lang="en-US" sz="1600" b="1" dirty="0">
              <a:solidFill>
                <a:srgbClr val="FFFFFF"/>
              </a:solidFill>
            </a:endParaRPr>
          </a:p>
        </p:txBody>
      </p:sp>
      <p:sp>
        <p:nvSpPr>
          <p:cNvPr id="5148" name="Text Box 28"/>
          <p:cNvSpPr txBox="1">
            <a:spLocks noChangeArrowheads="1"/>
          </p:cNvSpPr>
          <p:nvPr/>
        </p:nvSpPr>
        <p:spPr bwMode="white">
          <a:xfrm>
            <a:off x="2057400" y="4652963"/>
            <a:ext cx="5029200" cy="461665"/>
          </a:xfrm>
          <a:prstGeom prst="rect">
            <a:avLst/>
          </a:prstGeom>
          <a:noFill/>
          <a:ln w="9525">
            <a:noFill/>
            <a:miter lim="800000"/>
            <a:headEnd/>
            <a:tailEnd/>
          </a:ln>
          <a:effectLst>
            <a:outerShdw dist="17961" dir="2700000" algn="ctr" rotWithShape="0">
              <a:srgbClr val="000000">
                <a:alpha val="50000"/>
              </a:srgbClr>
            </a:outerShdw>
          </a:effectLst>
        </p:spPr>
        <p:txBody>
          <a:bodyPr>
            <a:spAutoFit/>
          </a:bodyPr>
          <a:lstStyle/>
          <a:p>
            <a:pPr marL="457200" indent="-457200" algn="ctr">
              <a:spcBef>
                <a:spcPct val="50000"/>
              </a:spcBef>
              <a:buClr>
                <a:schemeClr val="tx1"/>
              </a:buClr>
            </a:pPr>
            <a:r>
              <a:rPr lang="en-US" sz="2400" b="1" dirty="0">
                <a:solidFill>
                  <a:srgbClr val="FFFFFF"/>
                </a:solidFill>
              </a:rPr>
              <a:t>5</a:t>
            </a:r>
            <a:r>
              <a:rPr lang="en-US" sz="1600" b="1" dirty="0">
                <a:solidFill>
                  <a:srgbClr val="FFFFFF"/>
                </a:solidFill>
              </a:rPr>
              <a:t>. </a:t>
            </a:r>
            <a:r>
              <a:rPr lang="id-ID" sz="1600" b="1" dirty="0" smtClean="0">
                <a:solidFill>
                  <a:srgbClr val="FFFFFF"/>
                </a:solidFill>
              </a:rPr>
              <a:t>Sangat Tergantung Dengan Musim</a:t>
            </a:r>
            <a:endParaRPr lang="en-US" sz="1600" b="1" dirty="0">
              <a:solidFill>
                <a:srgbClr val="FFFFFF"/>
              </a:solidFill>
            </a:endParaRPr>
          </a:p>
        </p:txBody>
      </p:sp>
      <p:grpSp>
        <p:nvGrpSpPr>
          <p:cNvPr id="5151" name="Group 31"/>
          <p:cNvGrpSpPr>
            <a:grpSpLocks/>
          </p:cNvGrpSpPr>
          <p:nvPr/>
        </p:nvGrpSpPr>
        <p:grpSpPr bwMode="auto">
          <a:xfrm>
            <a:off x="7543800" y="4953000"/>
            <a:ext cx="187325" cy="601663"/>
            <a:chOff x="960" y="1764"/>
            <a:chExt cx="130" cy="418"/>
          </a:xfrm>
        </p:grpSpPr>
        <p:sp>
          <p:nvSpPr>
            <p:cNvPr id="5152" name="Oval 32"/>
            <p:cNvSpPr>
              <a:spLocks noChangeArrowheads="1"/>
            </p:cNvSpPr>
            <p:nvPr/>
          </p:nvSpPr>
          <p:spPr bwMode="gray">
            <a:xfrm>
              <a:off x="960" y="1764"/>
              <a:ext cx="126" cy="120"/>
            </a:xfrm>
            <a:prstGeom prst="ellipse">
              <a:avLst/>
            </a:prstGeom>
            <a:solidFill>
              <a:schemeClr val="bg1"/>
            </a:solidFill>
            <a:ln w="38100" algn="ctr">
              <a:solidFill>
                <a:schemeClr val="bg2"/>
              </a:solidFill>
              <a:round/>
              <a:headEnd/>
              <a:tailEnd/>
            </a:ln>
            <a:effectLst/>
          </p:spPr>
          <p:txBody>
            <a:bodyPr wrap="none" anchor="ctr"/>
            <a:lstStyle/>
            <a:p>
              <a:endParaRPr lang="id-ID"/>
            </a:p>
          </p:txBody>
        </p:sp>
        <p:sp>
          <p:nvSpPr>
            <p:cNvPr id="5153" name="Oval 33"/>
            <p:cNvSpPr>
              <a:spLocks noChangeArrowheads="1"/>
            </p:cNvSpPr>
            <p:nvPr/>
          </p:nvSpPr>
          <p:spPr bwMode="gray">
            <a:xfrm>
              <a:off x="964" y="2062"/>
              <a:ext cx="126" cy="120"/>
            </a:xfrm>
            <a:prstGeom prst="ellipse">
              <a:avLst/>
            </a:prstGeom>
            <a:solidFill>
              <a:schemeClr val="bg1"/>
            </a:solidFill>
            <a:ln w="38100" algn="ctr">
              <a:solidFill>
                <a:schemeClr val="bg2"/>
              </a:solidFill>
              <a:round/>
              <a:headEnd/>
              <a:tailEnd/>
            </a:ln>
            <a:effectLst/>
          </p:spPr>
          <p:txBody>
            <a:bodyPr wrap="none" anchor="ctr"/>
            <a:lstStyle/>
            <a:p>
              <a:endParaRPr lang="id-ID"/>
            </a:p>
          </p:txBody>
        </p:sp>
        <p:sp>
          <p:nvSpPr>
            <p:cNvPr id="5154" name="AutoShape 34"/>
            <p:cNvSpPr>
              <a:spLocks noChangeArrowheads="1"/>
            </p:cNvSpPr>
            <p:nvPr/>
          </p:nvSpPr>
          <p:spPr bwMode="gray">
            <a:xfrm>
              <a:off x="996" y="1836"/>
              <a:ext cx="62" cy="300"/>
            </a:xfrm>
            <a:prstGeom prst="roundRect">
              <a:avLst>
                <a:gd name="adj" fmla="val 50000"/>
              </a:avLst>
            </a:prstGeom>
            <a:gradFill rotWithShape="1">
              <a:gsLst>
                <a:gs pos="0">
                  <a:srgbClr val="B2B2B2"/>
                </a:gs>
                <a:gs pos="50000">
                  <a:srgbClr val="B2B2B2">
                    <a:gamma/>
                    <a:tint val="27451"/>
                    <a:invGamma/>
                  </a:srgbClr>
                </a:gs>
                <a:gs pos="100000">
                  <a:srgbClr val="B2B2B2"/>
                </a:gs>
              </a:gsLst>
              <a:lin ang="5400000" scaled="1"/>
            </a:gradFill>
            <a:ln w="38100" algn="ctr">
              <a:noFill/>
              <a:round/>
              <a:headEnd/>
              <a:tailEnd/>
            </a:ln>
            <a:effectLst/>
          </p:spPr>
          <p:txBody>
            <a:bodyPr wrap="none" anchor="ctr"/>
            <a:lstStyle/>
            <a:p>
              <a:endParaRPr lang="id-ID"/>
            </a:p>
          </p:txBody>
        </p:sp>
      </p:grpSp>
      <p:grpSp>
        <p:nvGrpSpPr>
          <p:cNvPr id="5155" name="Group 35"/>
          <p:cNvGrpSpPr>
            <a:grpSpLocks/>
          </p:cNvGrpSpPr>
          <p:nvPr/>
        </p:nvGrpSpPr>
        <p:grpSpPr bwMode="auto">
          <a:xfrm>
            <a:off x="1371600" y="4949825"/>
            <a:ext cx="187325" cy="601663"/>
            <a:chOff x="960" y="1764"/>
            <a:chExt cx="130" cy="418"/>
          </a:xfrm>
        </p:grpSpPr>
        <p:sp>
          <p:nvSpPr>
            <p:cNvPr id="5156" name="Oval 36"/>
            <p:cNvSpPr>
              <a:spLocks noChangeArrowheads="1"/>
            </p:cNvSpPr>
            <p:nvPr/>
          </p:nvSpPr>
          <p:spPr bwMode="gray">
            <a:xfrm>
              <a:off x="960" y="1764"/>
              <a:ext cx="126" cy="120"/>
            </a:xfrm>
            <a:prstGeom prst="ellipse">
              <a:avLst/>
            </a:prstGeom>
            <a:solidFill>
              <a:schemeClr val="bg1"/>
            </a:solidFill>
            <a:ln w="38100" algn="ctr">
              <a:solidFill>
                <a:schemeClr val="bg2"/>
              </a:solidFill>
              <a:round/>
              <a:headEnd/>
              <a:tailEnd/>
            </a:ln>
            <a:effectLst/>
          </p:spPr>
          <p:txBody>
            <a:bodyPr wrap="none" anchor="ctr"/>
            <a:lstStyle/>
            <a:p>
              <a:endParaRPr lang="id-ID"/>
            </a:p>
          </p:txBody>
        </p:sp>
        <p:sp>
          <p:nvSpPr>
            <p:cNvPr id="5157" name="Oval 37"/>
            <p:cNvSpPr>
              <a:spLocks noChangeArrowheads="1"/>
            </p:cNvSpPr>
            <p:nvPr/>
          </p:nvSpPr>
          <p:spPr bwMode="gray">
            <a:xfrm>
              <a:off x="964" y="2062"/>
              <a:ext cx="126" cy="120"/>
            </a:xfrm>
            <a:prstGeom prst="ellipse">
              <a:avLst/>
            </a:prstGeom>
            <a:solidFill>
              <a:schemeClr val="bg1"/>
            </a:solidFill>
            <a:ln w="38100" algn="ctr">
              <a:solidFill>
                <a:schemeClr val="bg2"/>
              </a:solidFill>
              <a:round/>
              <a:headEnd/>
              <a:tailEnd/>
            </a:ln>
            <a:effectLst/>
          </p:spPr>
          <p:txBody>
            <a:bodyPr wrap="none" anchor="ctr"/>
            <a:lstStyle/>
            <a:p>
              <a:endParaRPr lang="id-ID"/>
            </a:p>
          </p:txBody>
        </p:sp>
        <p:sp>
          <p:nvSpPr>
            <p:cNvPr id="5158" name="AutoShape 38"/>
            <p:cNvSpPr>
              <a:spLocks noChangeArrowheads="1"/>
            </p:cNvSpPr>
            <p:nvPr/>
          </p:nvSpPr>
          <p:spPr bwMode="gray">
            <a:xfrm>
              <a:off x="996" y="1836"/>
              <a:ext cx="62" cy="300"/>
            </a:xfrm>
            <a:prstGeom prst="roundRect">
              <a:avLst>
                <a:gd name="adj" fmla="val 50000"/>
              </a:avLst>
            </a:prstGeom>
            <a:gradFill rotWithShape="1">
              <a:gsLst>
                <a:gs pos="0">
                  <a:srgbClr val="B2B2B2"/>
                </a:gs>
                <a:gs pos="50000">
                  <a:srgbClr val="B2B2B2">
                    <a:gamma/>
                    <a:tint val="0"/>
                    <a:invGamma/>
                  </a:srgbClr>
                </a:gs>
                <a:gs pos="100000">
                  <a:srgbClr val="B2B2B2"/>
                </a:gs>
              </a:gsLst>
              <a:lin ang="5400000" scaled="1"/>
            </a:gradFill>
            <a:ln w="38100" algn="ctr">
              <a:noFill/>
              <a:round/>
              <a:headEnd/>
              <a:tailEnd/>
            </a:ln>
            <a:effectLst/>
          </p:spPr>
          <p:txBody>
            <a:bodyPr wrap="none" anchor="ctr"/>
            <a:lstStyle/>
            <a:p>
              <a:endParaRPr lang="id-ID"/>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endParaRPr lang="en-US" dirty="0"/>
          </a:p>
        </p:txBody>
      </p:sp>
      <p:sp>
        <p:nvSpPr>
          <p:cNvPr id="28675" name="AutoShape 3"/>
          <p:cNvSpPr>
            <a:spLocks noChangeArrowheads="1"/>
          </p:cNvSpPr>
          <p:nvPr/>
        </p:nvSpPr>
        <p:spPr bwMode="ltGray">
          <a:xfrm flipV="1">
            <a:off x="0" y="-1481138"/>
            <a:ext cx="9144000" cy="6248401"/>
          </a:xfrm>
          <a:custGeom>
            <a:avLst/>
            <a:gdLst>
              <a:gd name="G0" fmla="+- 7224 0 0"/>
              <a:gd name="G1" fmla="+- -9175604 0 0"/>
              <a:gd name="G2" fmla="+- 0 0 -9175604"/>
              <a:gd name="T0" fmla="*/ 0 256 1"/>
              <a:gd name="T1" fmla="*/ 180 256 1"/>
              <a:gd name="G3" fmla="+- -9175604 T0 T1"/>
              <a:gd name="T2" fmla="*/ 0 256 1"/>
              <a:gd name="T3" fmla="*/ 90 256 1"/>
              <a:gd name="G4" fmla="+- -9175604 T2 T3"/>
              <a:gd name="G5" fmla="*/ G4 2 1"/>
              <a:gd name="T4" fmla="*/ 90 256 1"/>
              <a:gd name="T5" fmla="*/ 0 256 1"/>
              <a:gd name="G6" fmla="+- -9175604 T4 T5"/>
              <a:gd name="G7" fmla="*/ G6 2 1"/>
              <a:gd name="G8" fmla="abs -9175604"/>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7224"/>
              <a:gd name="G18" fmla="*/ 7224 1 2"/>
              <a:gd name="G19" fmla="+- G18 5400 0"/>
              <a:gd name="G20" fmla="cos G19 -9175604"/>
              <a:gd name="G21" fmla="sin G19 -9175604"/>
              <a:gd name="G22" fmla="+- G20 10800 0"/>
              <a:gd name="G23" fmla="+- G21 10800 0"/>
              <a:gd name="G24" fmla="+- 10800 0 G20"/>
              <a:gd name="G25" fmla="+- 7224 10800 0"/>
              <a:gd name="G26" fmla="?: G9 G17 G25"/>
              <a:gd name="G27" fmla="?: G9 0 21600"/>
              <a:gd name="G28" fmla="cos 10800 -9175604"/>
              <a:gd name="G29" fmla="sin 10800 -9175604"/>
              <a:gd name="G30" fmla="sin 7224 -9175604"/>
              <a:gd name="G31" fmla="+- G28 10800 0"/>
              <a:gd name="G32" fmla="+- G29 10800 0"/>
              <a:gd name="G33" fmla="+- G30 10800 0"/>
              <a:gd name="G34" fmla="?: G4 0 G31"/>
              <a:gd name="G35" fmla="?: -9175604 G34 0"/>
              <a:gd name="G36" fmla="?: G6 G35 G31"/>
              <a:gd name="G37" fmla="+- 21600 0 G36"/>
              <a:gd name="G38" fmla="?: G4 0 G33"/>
              <a:gd name="G39" fmla="?: -9175604 G38 G32"/>
              <a:gd name="G40" fmla="?: G6 G39 0"/>
              <a:gd name="G41" fmla="?: G4 G32 21600"/>
              <a:gd name="G42" fmla="?: G6 G41 G33"/>
              <a:gd name="T12" fmla="*/ 10800 w 21600"/>
              <a:gd name="T13" fmla="*/ 0 h 21600"/>
              <a:gd name="T14" fmla="*/ 3895 w 21600"/>
              <a:gd name="T15" fmla="*/ 5008 h 21600"/>
              <a:gd name="T16" fmla="*/ 10800 w 21600"/>
              <a:gd name="T17" fmla="*/ 3576 h 21600"/>
              <a:gd name="T18" fmla="*/ 17705 w 21600"/>
              <a:gd name="T19" fmla="*/ 500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265" y="6157"/>
                </a:moveTo>
                <a:cubicBezTo>
                  <a:pt x="6637" y="4521"/>
                  <a:pt x="8664" y="3575"/>
                  <a:pt x="10800" y="3576"/>
                </a:cubicBezTo>
                <a:cubicBezTo>
                  <a:pt x="12935" y="3576"/>
                  <a:pt x="14962" y="4521"/>
                  <a:pt x="16334" y="6157"/>
                </a:cubicBezTo>
                <a:lnTo>
                  <a:pt x="19074" y="3859"/>
                </a:lnTo>
                <a:cubicBezTo>
                  <a:pt x="17022" y="1412"/>
                  <a:pt x="13992" y="-1"/>
                  <a:pt x="10799" y="0"/>
                </a:cubicBezTo>
                <a:cubicBezTo>
                  <a:pt x="7607" y="0"/>
                  <a:pt x="4577" y="1412"/>
                  <a:pt x="2525" y="3859"/>
                </a:cubicBezTo>
                <a:close/>
              </a:path>
            </a:pathLst>
          </a:custGeom>
          <a:gradFill rotWithShape="1">
            <a:gsLst>
              <a:gs pos="0">
                <a:srgbClr val="006699"/>
              </a:gs>
              <a:gs pos="100000">
                <a:srgbClr val="BDCBDB"/>
              </a:gs>
            </a:gsLst>
            <a:lin ang="0" scaled="1"/>
          </a:gradFill>
          <a:ln w="9525">
            <a:miter lim="800000"/>
            <a:headEnd/>
            <a:tailEnd/>
          </a:ln>
          <a:effectLst/>
          <a:scene3d>
            <a:camera prst="legacyPerspectiveBottom">
              <a:rot lat="20099999" lon="0" rev="0"/>
            </a:camera>
            <a:lightRig rig="legacyHarsh3" dir="l"/>
          </a:scene3d>
          <a:sp3d extrusionH="2259000" prstMaterial="legacyPlastic">
            <a:bevelT w="13500" h="13500" prst="angle"/>
            <a:bevelB w="13500" h="13500" prst="angle"/>
            <a:extrusionClr>
              <a:srgbClr val="003366"/>
            </a:extrusionClr>
          </a:sp3d>
        </p:spPr>
        <p:txBody>
          <a:bodyPr wrap="none" anchor="ctr">
            <a:flatTx/>
          </a:bodyPr>
          <a:lstStyle/>
          <a:p>
            <a:endParaRPr lang="id-ID"/>
          </a:p>
        </p:txBody>
      </p:sp>
      <p:sp>
        <p:nvSpPr>
          <p:cNvPr id="28676" name="Freeform 4"/>
          <p:cNvSpPr>
            <a:spLocks/>
          </p:cNvSpPr>
          <p:nvPr/>
        </p:nvSpPr>
        <p:spPr bwMode="ltGray">
          <a:xfrm>
            <a:off x="692150" y="3205163"/>
            <a:ext cx="7767638" cy="3043237"/>
          </a:xfrm>
          <a:custGeom>
            <a:avLst/>
            <a:gdLst/>
            <a:ahLst/>
            <a:cxnLst>
              <a:cxn ang="0">
                <a:pos x="4878" y="0"/>
              </a:cxn>
              <a:cxn ang="0">
                <a:pos x="4893" y="440"/>
              </a:cxn>
              <a:cxn ang="0">
                <a:pos x="2467" y="1917"/>
              </a:cxn>
              <a:cxn ang="0">
                <a:pos x="21" y="500"/>
              </a:cxn>
              <a:cxn ang="0">
                <a:pos x="0" y="2"/>
              </a:cxn>
              <a:cxn ang="0">
                <a:pos x="2461" y="667"/>
              </a:cxn>
              <a:cxn ang="0">
                <a:pos x="4878" y="0"/>
              </a:cxn>
            </a:cxnLst>
            <a:rect l="0" t="0" r="r" b="b"/>
            <a:pathLst>
              <a:path w="4893" h="1917">
                <a:moveTo>
                  <a:pt x="4878" y="0"/>
                </a:moveTo>
                <a:cubicBezTo>
                  <a:pt x="4878" y="0"/>
                  <a:pt x="4891" y="226"/>
                  <a:pt x="4893" y="440"/>
                </a:cubicBezTo>
                <a:cubicBezTo>
                  <a:pt x="3867" y="440"/>
                  <a:pt x="3815" y="1811"/>
                  <a:pt x="2467" y="1917"/>
                </a:cubicBezTo>
                <a:cubicBezTo>
                  <a:pt x="1073" y="1877"/>
                  <a:pt x="1309" y="493"/>
                  <a:pt x="21" y="500"/>
                </a:cubicBezTo>
                <a:lnTo>
                  <a:pt x="0" y="2"/>
                </a:lnTo>
                <a:cubicBezTo>
                  <a:pt x="620" y="518"/>
                  <a:pt x="1873" y="671"/>
                  <a:pt x="2461" y="667"/>
                </a:cubicBezTo>
                <a:cubicBezTo>
                  <a:pt x="2461" y="667"/>
                  <a:pt x="4076" y="668"/>
                  <a:pt x="4878" y="0"/>
                </a:cubicBezTo>
                <a:close/>
              </a:path>
            </a:pathLst>
          </a:custGeom>
          <a:gradFill rotWithShape="1">
            <a:gsLst>
              <a:gs pos="0">
                <a:srgbClr val="0D2D47"/>
              </a:gs>
              <a:gs pos="50000">
                <a:srgbClr val="0F5C83"/>
              </a:gs>
              <a:gs pos="100000">
                <a:srgbClr val="0D2D47"/>
              </a:gs>
            </a:gsLst>
            <a:lin ang="0" scaled="1"/>
          </a:gradFill>
          <a:ln w="9525">
            <a:noFill/>
            <a:round/>
            <a:headEnd/>
            <a:tailEnd/>
          </a:ln>
          <a:effectLst/>
        </p:spPr>
        <p:txBody>
          <a:bodyPr/>
          <a:lstStyle/>
          <a:p>
            <a:endParaRPr lang="id-ID"/>
          </a:p>
        </p:txBody>
      </p:sp>
      <p:sp>
        <p:nvSpPr>
          <p:cNvPr id="28677" name="Line 5"/>
          <p:cNvSpPr>
            <a:spLocks noChangeShapeType="1"/>
          </p:cNvSpPr>
          <p:nvPr/>
        </p:nvSpPr>
        <p:spPr bwMode="gray">
          <a:xfrm flipH="1">
            <a:off x="2216150" y="5172075"/>
            <a:ext cx="874713" cy="712788"/>
          </a:xfrm>
          <a:prstGeom prst="line">
            <a:avLst/>
          </a:prstGeom>
          <a:noFill/>
          <a:ln w="9525">
            <a:solidFill>
              <a:srgbClr val="F8F8F8">
                <a:alpha val="10001"/>
              </a:srgbClr>
            </a:solidFill>
            <a:round/>
            <a:headEnd/>
            <a:tailEnd/>
          </a:ln>
          <a:effectLst/>
        </p:spPr>
        <p:txBody>
          <a:bodyPr/>
          <a:lstStyle/>
          <a:p>
            <a:endParaRPr lang="id-ID"/>
          </a:p>
        </p:txBody>
      </p:sp>
      <p:sp>
        <p:nvSpPr>
          <p:cNvPr id="28678" name="Line 6"/>
          <p:cNvSpPr>
            <a:spLocks noChangeShapeType="1"/>
          </p:cNvSpPr>
          <p:nvPr/>
        </p:nvSpPr>
        <p:spPr bwMode="gray">
          <a:xfrm>
            <a:off x="5970588" y="5187950"/>
            <a:ext cx="874712" cy="712788"/>
          </a:xfrm>
          <a:prstGeom prst="line">
            <a:avLst/>
          </a:prstGeom>
          <a:noFill/>
          <a:ln w="9525">
            <a:solidFill>
              <a:srgbClr val="F8F8F8">
                <a:alpha val="10001"/>
              </a:srgbClr>
            </a:solidFill>
            <a:round/>
            <a:headEnd/>
            <a:tailEnd/>
          </a:ln>
          <a:effectLst/>
        </p:spPr>
        <p:txBody>
          <a:bodyPr/>
          <a:lstStyle/>
          <a:p>
            <a:endParaRPr lang="id-ID"/>
          </a:p>
        </p:txBody>
      </p:sp>
      <p:sp>
        <p:nvSpPr>
          <p:cNvPr id="28679" name="Line 7"/>
          <p:cNvSpPr>
            <a:spLocks noChangeShapeType="1"/>
          </p:cNvSpPr>
          <p:nvPr/>
        </p:nvSpPr>
        <p:spPr bwMode="gray">
          <a:xfrm flipH="1">
            <a:off x="666750" y="4827588"/>
            <a:ext cx="1143000" cy="331787"/>
          </a:xfrm>
          <a:prstGeom prst="line">
            <a:avLst/>
          </a:prstGeom>
          <a:noFill/>
          <a:ln w="9525">
            <a:solidFill>
              <a:srgbClr val="F8F8F8">
                <a:alpha val="10001"/>
              </a:srgbClr>
            </a:solidFill>
            <a:round/>
            <a:headEnd/>
            <a:tailEnd/>
          </a:ln>
          <a:effectLst/>
        </p:spPr>
        <p:txBody>
          <a:bodyPr/>
          <a:lstStyle/>
          <a:p>
            <a:endParaRPr lang="id-ID"/>
          </a:p>
        </p:txBody>
      </p:sp>
      <p:sp>
        <p:nvSpPr>
          <p:cNvPr id="28680" name="Line 8"/>
          <p:cNvSpPr>
            <a:spLocks noChangeShapeType="1"/>
          </p:cNvSpPr>
          <p:nvPr/>
        </p:nvSpPr>
        <p:spPr bwMode="gray">
          <a:xfrm>
            <a:off x="7362825" y="4822825"/>
            <a:ext cx="1103313" cy="331788"/>
          </a:xfrm>
          <a:prstGeom prst="line">
            <a:avLst/>
          </a:prstGeom>
          <a:noFill/>
          <a:ln w="9525">
            <a:solidFill>
              <a:srgbClr val="F8F8F8">
                <a:alpha val="10001"/>
              </a:srgbClr>
            </a:solidFill>
            <a:round/>
            <a:headEnd/>
            <a:tailEnd/>
          </a:ln>
          <a:effectLst/>
        </p:spPr>
        <p:txBody>
          <a:bodyPr/>
          <a:lstStyle/>
          <a:p>
            <a:endParaRPr lang="id-ID"/>
          </a:p>
        </p:txBody>
      </p:sp>
      <p:sp>
        <p:nvSpPr>
          <p:cNvPr id="28681" name="Text Box 9"/>
          <p:cNvSpPr txBox="1">
            <a:spLocks noChangeArrowheads="1"/>
          </p:cNvSpPr>
          <p:nvPr/>
        </p:nvSpPr>
        <p:spPr bwMode="white">
          <a:xfrm>
            <a:off x="2732088" y="4584700"/>
            <a:ext cx="3668712" cy="1323439"/>
          </a:xfrm>
          <a:prstGeom prst="rect">
            <a:avLst/>
          </a:prstGeom>
          <a:noFill/>
          <a:ln w="9525" algn="ctr">
            <a:noFill/>
            <a:miter lim="800000"/>
            <a:headEnd/>
            <a:tailEnd/>
          </a:ln>
          <a:effectLst/>
        </p:spPr>
        <p:txBody>
          <a:bodyPr>
            <a:spAutoFit/>
          </a:bodyPr>
          <a:lstStyle/>
          <a:p>
            <a:pPr algn="ctr" eaLnBrk="0" hangingPunct="0"/>
            <a:r>
              <a:rPr lang="id-ID" sz="2000" dirty="0" smtClean="0">
                <a:solidFill>
                  <a:srgbClr val="FFFF00"/>
                </a:solidFill>
                <a:latin typeface="Aharoni" pitchFamily="2" charset="-79"/>
                <a:cs typeface="Aharoni" pitchFamily="2" charset="-79"/>
              </a:rPr>
              <a:t>Usaha untuk mempertahankan kualitas, kuantitas dan kontinuitas produk hortikultura </a:t>
            </a:r>
            <a:endParaRPr lang="en-US" sz="2000" dirty="0">
              <a:solidFill>
                <a:srgbClr val="FFFF00"/>
              </a:solidFill>
              <a:latin typeface="Aharoni" pitchFamily="2" charset="-79"/>
              <a:cs typeface="Aharoni" pitchFamily="2" charset="-79"/>
            </a:endParaRPr>
          </a:p>
        </p:txBody>
      </p:sp>
      <p:sp>
        <p:nvSpPr>
          <p:cNvPr id="28682" name="Line 10"/>
          <p:cNvSpPr>
            <a:spLocks noChangeShapeType="1"/>
          </p:cNvSpPr>
          <p:nvPr/>
        </p:nvSpPr>
        <p:spPr bwMode="gray">
          <a:xfrm flipH="1">
            <a:off x="2227263" y="3182938"/>
            <a:ext cx="874712" cy="712787"/>
          </a:xfrm>
          <a:prstGeom prst="line">
            <a:avLst/>
          </a:prstGeom>
          <a:noFill/>
          <a:ln w="9525">
            <a:solidFill>
              <a:srgbClr val="F8F8F8">
                <a:alpha val="39999"/>
              </a:srgbClr>
            </a:solidFill>
            <a:round/>
            <a:headEnd/>
            <a:tailEnd/>
          </a:ln>
          <a:effectLst/>
        </p:spPr>
        <p:txBody>
          <a:bodyPr/>
          <a:lstStyle/>
          <a:p>
            <a:endParaRPr lang="id-ID"/>
          </a:p>
        </p:txBody>
      </p:sp>
      <p:sp>
        <p:nvSpPr>
          <p:cNvPr id="28683" name="Line 11"/>
          <p:cNvSpPr>
            <a:spLocks noChangeShapeType="1"/>
          </p:cNvSpPr>
          <p:nvPr/>
        </p:nvSpPr>
        <p:spPr bwMode="gray">
          <a:xfrm>
            <a:off x="5981700" y="3198813"/>
            <a:ext cx="874713" cy="712787"/>
          </a:xfrm>
          <a:prstGeom prst="line">
            <a:avLst/>
          </a:prstGeom>
          <a:noFill/>
          <a:ln w="9525">
            <a:solidFill>
              <a:srgbClr val="F8F8F8">
                <a:alpha val="39999"/>
              </a:srgbClr>
            </a:solidFill>
            <a:round/>
            <a:headEnd/>
            <a:tailEnd/>
          </a:ln>
          <a:effectLst/>
        </p:spPr>
        <p:txBody>
          <a:bodyPr/>
          <a:lstStyle/>
          <a:p>
            <a:endParaRPr lang="id-ID"/>
          </a:p>
        </p:txBody>
      </p:sp>
      <p:sp>
        <p:nvSpPr>
          <p:cNvPr id="28684" name="Line 12"/>
          <p:cNvSpPr>
            <a:spLocks noChangeShapeType="1"/>
          </p:cNvSpPr>
          <p:nvPr/>
        </p:nvSpPr>
        <p:spPr bwMode="gray">
          <a:xfrm>
            <a:off x="4575175" y="3381375"/>
            <a:ext cx="0" cy="825500"/>
          </a:xfrm>
          <a:prstGeom prst="line">
            <a:avLst/>
          </a:prstGeom>
          <a:noFill/>
          <a:ln w="9525">
            <a:solidFill>
              <a:srgbClr val="F8F8F8">
                <a:alpha val="30000"/>
              </a:srgbClr>
            </a:solidFill>
            <a:round/>
            <a:headEnd/>
            <a:tailEnd/>
          </a:ln>
          <a:effectLst/>
        </p:spPr>
        <p:txBody>
          <a:bodyPr/>
          <a:lstStyle/>
          <a:p>
            <a:endParaRPr lang="id-ID"/>
          </a:p>
        </p:txBody>
      </p:sp>
      <p:sp>
        <p:nvSpPr>
          <p:cNvPr id="28685" name="Freeform 13"/>
          <p:cNvSpPr>
            <a:spLocks/>
          </p:cNvSpPr>
          <p:nvPr/>
        </p:nvSpPr>
        <p:spPr bwMode="gray">
          <a:xfrm>
            <a:off x="685800" y="3187700"/>
            <a:ext cx="7743825" cy="1036638"/>
          </a:xfrm>
          <a:custGeom>
            <a:avLst/>
            <a:gdLst/>
            <a:ahLst/>
            <a:cxnLst>
              <a:cxn ang="0">
                <a:pos x="0" y="0"/>
              </a:cxn>
              <a:cxn ang="0">
                <a:pos x="2443" y="649"/>
              </a:cxn>
              <a:cxn ang="0">
                <a:pos x="4878" y="17"/>
              </a:cxn>
            </a:cxnLst>
            <a:rect l="0" t="0" r="r" b="b"/>
            <a:pathLst>
              <a:path w="4878" h="653">
                <a:moveTo>
                  <a:pt x="0" y="0"/>
                </a:moveTo>
                <a:cubicBezTo>
                  <a:pt x="522" y="422"/>
                  <a:pt x="1577" y="653"/>
                  <a:pt x="2443" y="649"/>
                </a:cubicBezTo>
                <a:cubicBezTo>
                  <a:pt x="3387" y="645"/>
                  <a:pt x="4229" y="447"/>
                  <a:pt x="4878" y="17"/>
                </a:cubicBezTo>
              </a:path>
            </a:pathLst>
          </a:custGeom>
          <a:noFill/>
          <a:ln w="28575" cmpd="sng">
            <a:solidFill>
              <a:srgbClr val="FFFFFF">
                <a:alpha val="80000"/>
              </a:srgbClr>
            </a:solidFill>
            <a:round/>
            <a:headEnd/>
            <a:tailEnd/>
          </a:ln>
          <a:effectLst/>
        </p:spPr>
        <p:txBody>
          <a:bodyPr/>
          <a:lstStyle/>
          <a:p>
            <a:endParaRPr lang="id-ID"/>
          </a:p>
        </p:txBody>
      </p:sp>
      <p:grpSp>
        <p:nvGrpSpPr>
          <p:cNvPr id="2" name="Group 14"/>
          <p:cNvGrpSpPr>
            <a:grpSpLocks/>
          </p:cNvGrpSpPr>
          <p:nvPr/>
        </p:nvGrpSpPr>
        <p:grpSpPr bwMode="auto">
          <a:xfrm>
            <a:off x="2357422" y="2428868"/>
            <a:ext cx="2000264" cy="1651001"/>
            <a:chOff x="699" y="1238"/>
            <a:chExt cx="898" cy="950"/>
          </a:xfrm>
        </p:grpSpPr>
        <p:grpSp>
          <p:nvGrpSpPr>
            <p:cNvPr id="3" name="Group 15"/>
            <p:cNvGrpSpPr>
              <a:grpSpLocks/>
            </p:cNvGrpSpPr>
            <p:nvPr/>
          </p:nvGrpSpPr>
          <p:grpSpPr bwMode="auto">
            <a:xfrm>
              <a:off x="699" y="1238"/>
              <a:ext cx="898" cy="950"/>
              <a:chOff x="192" y="1917"/>
              <a:chExt cx="1042" cy="1102"/>
            </a:xfrm>
          </p:grpSpPr>
          <p:pic>
            <p:nvPicPr>
              <p:cNvPr id="28688" name="Picture 16" descr="light_shadow"/>
              <p:cNvPicPr>
                <a:picLocks noChangeAspect="1" noChangeArrowheads="1"/>
              </p:cNvPicPr>
              <p:nvPr/>
            </p:nvPicPr>
            <p:blipFill>
              <a:blip r:embed="rId2" cstate="print">
                <a:lum bright="-78000" contrast="-78000"/>
              </a:blip>
              <a:srcRect/>
              <a:stretch>
                <a:fillRect/>
              </a:stretch>
            </p:blipFill>
            <p:spPr bwMode="gray">
              <a:xfrm>
                <a:off x="291" y="2781"/>
                <a:ext cx="858" cy="238"/>
              </a:xfrm>
              <a:prstGeom prst="rect">
                <a:avLst/>
              </a:prstGeom>
              <a:noFill/>
            </p:spPr>
          </p:pic>
          <p:pic>
            <p:nvPicPr>
              <p:cNvPr id="28689" name="Picture 17" descr="circuler_1"/>
              <p:cNvPicPr>
                <a:picLocks noChangeAspect="1" noChangeArrowheads="1"/>
              </p:cNvPicPr>
              <p:nvPr/>
            </p:nvPicPr>
            <p:blipFill>
              <a:blip r:embed="rId3"/>
              <a:srcRect/>
              <a:stretch>
                <a:fillRect/>
              </a:stretch>
            </p:blipFill>
            <p:spPr bwMode="gray">
              <a:xfrm>
                <a:off x="192" y="1917"/>
                <a:ext cx="1042" cy="1016"/>
              </a:xfrm>
              <a:prstGeom prst="rect">
                <a:avLst/>
              </a:prstGeom>
              <a:noFill/>
            </p:spPr>
          </p:pic>
          <p:sp>
            <p:nvSpPr>
              <p:cNvPr id="28690" name="Oval 18"/>
              <p:cNvSpPr>
                <a:spLocks noChangeArrowheads="1"/>
              </p:cNvSpPr>
              <p:nvPr/>
            </p:nvSpPr>
            <p:spPr bwMode="gray">
              <a:xfrm>
                <a:off x="192" y="1917"/>
                <a:ext cx="1035" cy="1019"/>
              </a:xfrm>
              <a:prstGeom prst="ellipse">
                <a:avLst/>
              </a:prstGeom>
              <a:gradFill rotWithShape="1">
                <a:gsLst>
                  <a:gs pos="0">
                    <a:srgbClr val="FF9900">
                      <a:gamma/>
                      <a:shade val="63529"/>
                      <a:invGamma/>
                      <a:alpha val="89999"/>
                    </a:srgbClr>
                  </a:gs>
                  <a:gs pos="50000">
                    <a:srgbClr val="FF9900">
                      <a:alpha val="55000"/>
                    </a:srgbClr>
                  </a:gs>
                  <a:gs pos="100000">
                    <a:srgbClr val="FF9900">
                      <a:gamma/>
                      <a:shade val="63529"/>
                      <a:invGamma/>
                      <a:alpha val="89999"/>
                    </a:srgbClr>
                  </a:gs>
                </a:gsLst>
                <a:lin ang="5400000" scaled="1"/>
              </a:gradFill>
              <a:ln w="9525" algn="ctr">
                <a:noFill/>
                <a:round/>
                <a:headEnd/>
                <a:tailEnd/>
              </a:ln>
              <a:effectLst/>
            </p:spPr>
            <p:txBody>
              <a:bodyPr wrap="none" anchor="ctr"/>
              <a:lstStyle/>
              <a:p>
                <a:r>
                  <a:rPr lang="id-ID" dirty="0" smtClean="0"/>
                  <a:t>Menggunakan </a:t>
                </a:r>
              </a:p>
              <a:p>
                <a:r>
                  <a:rPr lang="id-ID" dirty="0" smtClean="0"/>
                  <a:t>Teknologi </a:t>
                </a:r>
              </a:p>
              <a:p>
                <a:r>
                  <a:rPr lang="id-ID" dirty="0" smtClean="0"/>
                  <a:t>Pasca panen</a:t>
                </a:r>
                <a:endParaRPr lang="id-ID" dirty="0"/>
              </a:p>
            </p:txBody>
          </p:sp>
        </p:grpSp>
        <p:pic>
          <p:nvPicPr>
            <p:cNvPr id="28691" name="Picture 19" descr="Picture2"/>
            <p:cNvPicPr>
              <a:picLocks noChangeAspect="1" noChangeArrowheads="1"/>
            </p:cNvPicPr>
            <p:nvPr/>
          </p:nvPicPr>
          <p:blipFill>
            <a:blip r:embed="rId4"/>
            <a:srcRect/>
            <a:stretch>
              <a:fillRect/>
            </a:stretch>
          </p:blipFill>
          <p:spPr bwMode="gray">
            <a:xfrm>
              <a:off x="789" y="1247"/>
              <a:ext cx="709" cy="310"/>
            </a:xfrm>
            <a:prstGeom prst="rect">
              <a:avLst/>
            </a:prstGeom>
            <a:noFill/>
          </p:spPr>
        </p:pic>
      </p:grpSp>
      <p:sp>
        <p:nvSpPr>
          <p:cNvPr id="28698" name="Rectangle 26"/>
          <p:cNvSpPr>
            <a:spLocks noChangeArrowheads="1"/>
          </p:cNvSpPr>
          <p:nvPr/>
        </p:nvSpPr>
        <p:spPr bwMode="gray">
          <a:xfrm>
            <a:off x="1169988" y="2413000"/>
            <a:ext cx="184731" cy="400110"/>
          </a:xfrm>
          <a:prstGeom prst="rect">
            <a:avLst/>
          </a:prstGeom>
          <a:noFill/>
          <a:ln w="9525">
            <a:noFill/>
            <a:miter lim="800000"/>
            <a:headEnd/>
            <a:tailEnd/>
          </a:ln>
          <a:effectLst/>
        </p:spPr>
        <p:txBody>
          <a:bodyPr wrap="none">
            <a:spAutoFit/>
          </a:bodyPr>
          <a:lstStyle/>
          <a:p>
            <a:pPr>
              <a:buClr>
                <a:srgbClr val="FF0066"/>
              </a:buClr>
              <a:buSzPct val="75000"/>
              <a:buFont typeface="Arial" charset="0"/>
              <a:buNone/>
            </a:pPr>
            <a:endParaRPr lang="en-US" sz="2000" b="1" dirty="0">
              <a:solidFill>
                <a:srgbClr val="080808"/>
              </a:solidFill>
            </a:endParaRPr>
          </a:p>
        </p:txBody>
      </p:sp>
      <p:grpSp>
        <p:nvGrpSpPr>
          <p:cNvPr id="6" name="Group 28"/>
          <p:cNvGrpSpPr>
            <a:grpSpLocks/>
          </p:cNvGrpSpPr>
          <p:nvPr/>
        </p:nvGrpSpPr>
        <p:grpSpPr bwMode="auto">
          <a:xfrm>
            <a:off x="5286380" y="2357430"/>
            <a:ext cx="2071702" cy="1606549"/>
            <a:chOff x="192" y="1917"/>
            <a:chExt cx="1042" cy="1102"/>
          </a:xfrm>
        </p:grpSpPr>
        <p:grpSp>
          <p:nvGrpSpPr>
            <p:cNvPr id="7" name="Group 29"/>
            <p:cNvGrpSpPr>
              <a:grpSpLocks/>
            </p:cNvGrpSpPr>
            <p:nvPr/>
          </p:nvGrpSpPr>
          <p:grpSpPr bwMode="auto">
            <a:xfrm>
              <a:off x="192" y="1917"/>
              <a:ext cx="1042" cy="1102"/>
              <a:chOff x="192" y="1917"/>
              <a:chExt cx="1042" cy="1102"/>
            </a:xfrm>
          </p:grpSpPr>
          <p:pic>
            <p:nvPicPr>
              <p:cNvPr id="28702" name="Picture 30" descr="light_shadow"/>
              <p:cNvPicPr>
                <a:picLocks noChangeAspect="1" noChangeArrowheads="1"/>
              </p:cNvPicPr>
              <p:nvPr/>
            </p:nvPicPr>
            <p:blipFill>
              <a:blip r:embed="rId5">
                <a:lum bright="-78000" contrast="-78000"/>
              </a:blip>
              <a:srcRect/>
              <a:stretch>
                <a:fillRect/>
              </a:stretch>
            </p:blipFill>
            <p:spPr bwMode="gray">
              <a:xfrm>
                <a:off x="291" y="2781"/>
                <a:ext cx="858" cy="238"/>
              </a:xfrm>
              <a:prstGeom prst="rect">
                <a:avLst/>
              </a:prstGeom>
              <a:noFill/>
            </p:spPr>
          </p:pic>
          <p:pic>
            <p:nvPicPr>
              <p:cNvPr id="28703" name="Picture 31" descr="circuler_1"/>
              <p:cNvPicPr>
                <a:picLocks noChangeAspect="1" noChangeArrowheads="1"/>
              </p:cNvPicPr>
              <p:nvPr/>
            </p:nvPicPr>
            <p:blipFill>
              <a:blip r:embed="rId3"/>
              <a:srcRect/>
              <a:stretch>
                <a:fillRect/>
              </a:stretch>
            </p:blipFill>
            <p:spPr bwMode="gray">
              <a:xfrm>
                <a:off x="192" y="1917"/>
                <a:ext cx="1042" cy="1016"/>
              </a:xfrm>
              <a:prstGeom prst="rect">
                <a:avLst/>
              </a:prstGeom>
              <a:noFill/>
            </p:spPr>
          </p:pic>
          <p:sp>
            <p:nvSpPr>
              <p:cNvPr id="28704" name="Oval 32"/>
              <p:cNvSpPr>
                <a:spLocks noChangeArrowheads="1"/>
              </p:cNvSpPr>
              <p:nvPr/>
            </p:nvSpPr>
            <p:spPr bwMode="gray">
              <a:xfrm>
                <a:off x="192" y="1917"/>
                <a:ext cx="1035" cy="1019"/>
              </a:xfrm>
              <a:prstGeom prst="ellipse">
                <a:avLst/>
              </a:prstGeom>
              <a:gradFill rotWithShape="1">
                <a:gsLst>
                  <a:gs pos="0">
                    <a:schemeClr val="accent2">
                      <a:gamma/>
                      <a:shade val="36078"/>
                      <a:invGamma/>
                      <a:alpha val="89999"/>
                    </a:schemeClr>
                  </a:gs>
                  <a:gs pos="50000">
                    <a:schemeClr val="accent2">
                      <a:alpha val="55000"/>
                    </a:schemeClr>
                  </a:gs>
                  <a:gs pos="100000">
                    <a:schemeClr val="accent2">
                      <a:gamma/>
                      <a:shade val="36078"/>
                      <a:invGamma/>
                      <a:alpha val="89999"/>
                    </a:schemeClr>
                  </a:gs>
                </a:gsLst>
                <a:lin ang="5400000" scaled="1"/>
              </a:gradFill>
              <a:ln w="9525" algn="ctr">
                <a:noFill/>
                <a:round/>
                <a:headEnd/>
                <a:tailEnd/>
              </a:ln>
              <a:effectLst/>
            </p:spPr>
            <p:txBody>
              <a:bodyPr wrap="none" anchor="ctr"/>
              <a:lstStyle/>
              <a:p>
                <a:r>
                  <a:rPr lang="id-ID" dirty="0" smtClean="0"/>
                  <a:t>Melakukan </a:t>
                </a:r>
              </a:p>
              <a:p>
                <a:r>
                  <a:rPr lang="id-ID" dirty="0" smtClean="0"/>
                  <a:t>Agroindustri </a:t>
                </a:r>
              </a:p>
            </p:txBody>
          </p:sp>
        </p:grpSp>
        <p:pic>
          <p:nvPicPr>
            <p:cNvPr id="28705" name="Picture 33" descr="Picture2"/>
            <p:cNvPicPr>
              <a:picLocks noChangeAspect="1" noChangeArrowheads="1"/>
            </p:cNvPicPr>
            <p:nvPr/>
          </p:nvPicPr>
          <p:blipFill>
            <a:blip r:embed="rId4"/>
            <a:srcRect/>
            <a:stretch>
              <a:fillRect/>
            </a:stretch>
          </p:blipFill>
          <p:spPr bwMode="gray">
            <a:xfrm>
              <a:off x="296" y="1927"/>
              <a:ext cx="823" cy="360"/>
            </a:xfrm>
            <a:prstGeom prst="rect">
              <a:avLst/>
            </a:prstGeom>
            <a:noFill/>
          </p:spPr>
        </p:pic>
      </p:grpSp>
      <p:sp>
        <p:nvSpPr>
          <p:cNvPr id="28712" name="Rectangle 40"/>
          <p:cNvSpPr>
            <a:spLocks noChangeArrowheads="1"/>
          </p:cNvSpPr>
          <p:nvPr/>
        </p:nvSpPr>
        <p:spPr bwMode="gray">
          <a:xfrm>
            <a:off x="2930525" y="2851150"/>
            <a:ext cx="184731" cy="400110"/>
          </a:xfrm>
          <a:prstGeom prst="rect">
            <a:avLst/>
          </a:prstGeom>
          <a:noFill/>
          <a:ln w="9525">
            <a:noFill/>
            <a:miter lim="800000"/>
            <a:headEnd/>
            <a:tailEnd/>
          </a:ln>
          <a:effectLst/>
        </p:spPr>
        <p:txBody>
          <a:bodyPr wrap="none">
            <a:spAutoFit/>
          </a:bodyPr>
          <a:lstStyle/>
          <a:p>
            <a:pPr>
              <a:buClr>
                <a:srgbClr val="FF0066"/>
              </a:buClr>
              <a:buSzPct val="75000"/>
              <a:buFont typeface="Arial" charset="0"/>
              <a:buNone/>
            </a:pPr>
            <a:endParaRPr lang="en-US" sz="2000" b="1" dirty="0">
              <a:solidFill>
                <a:srgbClr val="080808"/>
              </a:solidFill>
            </a:endParaRPr>
          </a:p>
        </p:txBody>
      </p:sp>
      <p:sp>
        <p:nvSpPr>
          <p:cNvPr id="28713" name="Rectangle 41"/>
          <p:cNvSpPr>
            <a:spLocks noChangeArrowheads="1"/>
          </p:cNvSpPr>
          <p:nvPr/>
        </p:nvSpPr>
        <p:spPr bwMode="gray">
          <a:xfrm>
            <a:off x="4827588" y="2727325"/>
            <a:ext cx="184731" cy="400110"/>
          </a:xfrm>
          <a:prstGeom prst="rect">
            <a:avLst/>
          </a:prstGeom>
          <a:noFill/>
          <a:ln w="9525">
            <a:noFill/>
            <a:miter lim="800000"/>
            <a:headEnd/>
            <a:tailEnd/>
          </a:ln>
          <a:effectLst/>
        </p:spPr>
        <p:txBody>
          <a:bodyPr wrap="none">
            <a:spAutoFit/>
          </a:bodyPr>
          <a:lstStyle/>
          <a:p>
            <a:pPr>
              <a:buClr>
                <a:srgbClr val="FF0066"/>
              </a:buClr>
              <a:buSzPct val="75000"/>
              <a:buFont typeface="Arial" charset="0"/>
              <a:buNone/>
            </a:pPr>
            <a:endParaRPr lang="en-US" sz="2000" b="1" dirty="0">
              <a:solidFill>
                <a:srgbClr val="080808"/>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id-ID" sz="3200" dirty="0" smtClean="0"/>
              <a:t>Melibatkan Sistem Dan Aplikasi Dari Fungsi Manajemen Yang Terstruktur Rapi</a:t>
            </a:r>
            <a:endParaRPr lang="en-US" sz="3200" dirty="0"/>
          </a:p>
        </p:txBody>
      </p:sp>
      <p:sp>
        <p:nvSpPr>
          <p:cNvPr id="24579" name="AutoShape 3"/>
          <p:cNvSpPr>
            <a:spLocks noChangeArrowheads="1"/>
          </p:cNvSpPr>
          <p:nvPr/>
        </p:nvSpPr>
        <p:spPr bwMode="gray">
          <a:xfrm>
            <a:off x="2419350" y="2397125"/>
            <a:ext cx="4041775" cy="3690938"/>
          </a:xfrm>
          <a:prstGeom prst="diamond">
            <a:avLst/>
          </a:prstGeom>
          <a:noFill/>
          <a:ln w="57150" algn="ctr">
            <a:solidFill>
              <a:srgbClr val="808080"/>
            </a:solidFill>
            <a:miter lim="800000"/>
            <a:headEnd/>
            <a:tailEnd/>
          </a:ln>
          <a:effectLst/>
        </p:spPr>
        <p:txBody>
          <a:bodyPr anchor="ctr">
            <a:spAutoFit/>
          </a:bodyPr>
          <a:lstStyle/>
          <a:p>
            <a:endParaRPr lang="id-ID"/>
          </a:p>
        </p:txBody>
      </p:sp>
      <p:grpSp>
        <p:nvGrpSpPr>
          <p:cNvPr id="2" name="Group 4"/>
          <p:cNvGrpSpPr>
            <a:grpSpLocks/>
          </p:cNvGrpSpPr>
          <p:nvPr/>
        </p:nvGrpSpPr>
        <p:grpSpPr bwMode="auto">
          <a:xfrm>
            <a:off x="3676650" y="2214555"/>
            <a:ext cx="1771650" cy="1244608"/>
            <a:chOff x="2180" y="1267"/>
            <a:chExt cx="1350" cy="1030"/>
          </a:xfrm>
        </p:grpSpPr>
        <p:sp>
          <p:nvSpPr>
            <p:cNvPr id="24581" name="Oval 5"/>
            <p:cNvSpPr>
              <a:spLocks noChangeArrowheads="1"/>
            </p:cNvSpPr>
            <p:nvPr/>
          </p:nvSpPr>
          <p:spPr bwMode="ltGray">
            <a:xfrm>
              <a:off x="2301" y="1267"/>
              <a:ext cx="1021" cy="1030"/>
            </a:xfrm>
            <a:prstGeom prst="ellipse">
              <a:avLst/>
            </a:prstGeom>
            <a:gradFill rotWithShape="0">
              <a:gsLst>
                <a:gs pos="0">
                  <a:schemeClr val="hlink">
                    <a:gamma/>
                    <a:shade val="66275"/>
                    <a:invGamma/>
                  </a:schemeClr>
                </a:gs>
                <a:gs pos="50000">
                  <a:schemeClr val="hlink"/>
                </a:gs>
                <a:gs pos="100000">
                  <a:schemeClr val="hlink">
                    <a:gamma/>
                    <a:shade val="66275"/>
                    <a:invGamma/>
                  </a:schemeClr>
                </a:gs>
              </a:gsLst>
              <a:lin ang="2700000" scaled="1"/>
            </a:gradFill>
            <a:ln w="57150">
              <a:solidFill>
                <a:srgbClr val="EAEAEA"/>
              </a:solidFill>
              <a:round/>
              <a:headEnd/>
              <a:tailEnd/>
            </a:ln>
            <a:effectLst/>
          </p:spPr>
          <p:txBody>
            <a:bodyPr wrap="none" anchor="ctr"/>
            <a:lstStyle/>
            <a:p>
              <a:endParaRPr lang="id-ID"/>
            </a:p>
          </p:txBody>
        </p:sp>
        <p:grpSp>
          <p:nvGrpSpPr>
            <p:cNvPr id="3" name="Group 6"/>
            <p:cNvGrpSpPr>
              <a:grpSpLocks/>
            </p:cNvGrpSpPr>
            <p:nvPr/>
          </p:nvGrpSpPr>
          <p:grpSpPr bwMode="auto">
            <a:xfrm rot="10082854">
              <a:off x="2180" y="2013"/>
              <a:ext cx="926" cy="237"/>
              <a:chOff x="2598" y="1026"/>
              <a:chExt cx="957" cy="242"/>
            </a:xfrm>
          </p:grpSpPr>
          <p:grpSp>
            <p:nvGrpSpPr>
              <p:cNvPr id="4" name="Group 7"/>
              <p:cNvGrpSpPr>
                <a:grpSpLocks/>
              </p:cNvGrpSpPr>
              <p:nvPr/>
            </p:nvGrpSpPr>
            <p:grpSpPr bwMode="auto">
              <a:xfrm rot="-9970459" flipH="1" flipV="1">
                <a:off x="2598" y="1026"/>
                <a:ext cx="957" cy="242"/>
                <a:chOff x="2532" y="1051"/>
                <a:chExt cx="893" cy="246"/>
              </a:xfrm>
            </p:grpSpPr>
            <p:grpSp>
              <p:nvGrpSpPr>
                <p:cNvPr id="5" name="Group 8"/>
                <p:cNvGrpSpPr>
                  <a:grpSpLocks/>
                </p:cNvGrpSpPr>
                <p:nvPr/>
              </p:nvGrpSpPr>
              <p:grpSpPr bwMode="auto">
                <a:xfrm>
                  <a:off x="2532" y="1051"/>
                  <a:ext cx="743" cy="185"/>
                  <a:chOff x="1565" y="2568"/>
                  <a:chExt cx="1118" cy="279"/>
                </a:xfrm>
              </p:grpSpPr>
              <p:sp>
                <p:nvSpPr>
                  <p:cNvPr id="24585" name="AutoShape 9"/>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586" name="AutoShape 10"/>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587" name="AutoShape 11"/>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588" name="AutoShape 12"/>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nvGrpSpPr>
                <p:cNvPr id="6" name="Group 13"/>
                <p:cNvGrpSpPr>
                  <a:grpSpLocks/>
                </p:cNvGrpSpPr>
                <p:nvPr/>
              </p:nvGrpSpPr>
              <p:grpSpPr bwMode="auto">
                <a:xfrm rot="1353540">
                  <a:off x="2682" y="1111"/>
                  <a:ext cx="743" cy="186"/>
                  <a:chOff x="1565" y="2568"/>
                  <a:chExt cx="1118" cy="279"/>
                </a:xfrm>
              </p:grpSpPr>
              <p:sp>
                <p:nvSpPr>
                  <p:cNvPr id="24590" name="AutoShape 14"/>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591" name="AutoShape 15"/>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592" name="AutoShape 16"/>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593" name="AutoShape 17"/>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grpSp>
            <p:nvGrpSpPr>
              <p:cNvPr id="7" name="Group 18"/>
              <p:cNvGrpSpPr>
                <a:grpSpLocks/>
              </p:cNvGrpSpPr>
              <p:nvPr/>
            </p:nvGrpSpPr>
            <p:grpSpPr bwMode="auto">
              <a:xfrm rot="-9970459" flipH="1" flipV="1">
                <a:off x="2688" y="1056"/>
                <a:ext cx="784" cy="198"/>
                <a:chOff x="2532" y="1051"/>
                <a:chExt cx="893" cy="246"/>
              </a:xfrm>
            </p:grpSpPr>
            <p:grpSp>
              <p:nvGrpSpPr>
                <p:cNvPr id="8" name="Group 19"/>
                <p:cNvGrpSpPr>
                  <a:grpSpLocks/>
                </p:cNvGrpSpPr>
                <p:nvPr/>
              </p:nvGrpSpPr>
              <p:grpSpPr bwMode="auto">
                <a:xfrm>
                  <a:off x="2532" y="1051"/>
                  <a:ext cx="743" cy="185"/>
                  <a:chOff x="1565" y="2568"/>
                  <a:chExt cx="1118" cy="279"/>
                </a:xfrm>
              </p:grpSpPr>
              <p:sp>
                <p:nvSpPr>
                  <p:cNvPr id="24596" name="AutoShape 20"/>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597" name="AutoShape 21"/>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598" name="AutoShape 22"/>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599" name="AutoShape 23"/>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nvGrpSpPr>
                <p:cNvPr id="9" name="Group 24"/>
                <p:cNvGrpSpPr>
                  <a:grpSpLocks/>
                </p:cNvGrpSpPr>
                <p:nvPr/>
              </p:nvGrpSpPr>
              <p:grpSpPr bwMode="auto">
                <a:xfrm rot="1353540">
                  <a:off x="2682" y="1111"/>
                  <a:ext cx="743" cy="186"/>
                  <a:chOff x="1565" y="2568"/>
                  <a:chExt cx="1118" cy="279"/>
                </a:xfrm>
              </p:grpSpPr>
              <p:sp>
                <p:nvSpPr>
                  <p:cNvPr id="24601" name="AutoShape 25"/>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02" name="AutoShape 26"/>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03" name="AutoShape 27"/>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04" name="AutoShape 28"/>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grpSp>
        <p:grpSp>
          <p:nvGrpSpPr>
            <p:cNvPr id="10" name="Group 29"/>
            <p:cNvGrpSpPr>
              <a:grpSpLocks/>
            </p:cNvGrpSpPr>
            <p:nvPr/>
          </p:nvGrpSpPr>
          <p:grpSpPr bwMode="auto">
            <a:xfrm>
              <a:off x="2604" y="1361"/>
              <a:ext cx="926" cy="237"/>
              <a:chOff x="2598" y="1026"/>
              <a:chExt cx="957" cy="242"/>
            </a:xfrm>
          </p:grpSpPr>
          <p:grpSp>
            <p:nvGrpSpPr>
              <p:cNvPr id="11" name="Group 30"/>
              <p:cNvGrpSpPr>
                <a:grpSpLocks/>
              </p:cNvGrpSpPr>
              <p:nvPr/>
            </p:nvGrpSpPr>
            <p:grpSpPr bwMode="auto">
              <a:xfrm rot="-9970459" flipH="1" flipV="1">
                <a:off x="2598" y="1026"/>
                <a:ext cx="957" cy="242"/>
                <a:chOff x="2532" y="1051"/>
                <a:chExt cx="893" cy="246"/>
              </a:xfrm>
            </p:grpSpPr>
            <p:grpSp>
              <p:nvGrpSpPr>
                <p:cNvPr id="12" name="Group 31"/>
                <p:cNvGrpSpPr>
                  <a:grpSpLocks/>
                </p:cNvGrpSpPr>
                <p:nvPr/>
              </p:nvGrpSpPr>
              <p:grpSpPr bwMode="auto">
                <a:xfrm>
                  <a:off x="2532" y="1051"/>
                  <a:ext cx="743" cy="185"/>
                  <a:chOff x="1565" y="2568"/>
                  <a:chExt cx="1118" cy="279"/>
                </a:xfrm>
              </p:grpSpPr>
              <p:sp>
                <p:nvSpPr>
                  <p:cNvPr id="24608" name="AutoShape 32"/>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09" name="AutoShape 33"/>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10" name="AutoShape 34"/>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11" name="AutoShape 35"/>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nvGrpSpPr>
                <p:cNvPr id="13" name="Group 36"/>
                <p:cNvGrpSpPr>
                  <a:grpSpLocks/>
                </p:cNvGrpSpPr>
                <p:nvPr/>
              </p:nvGrpSpPr>
              <p:grpSpPr bwMode="auto">
                <a:xfrm rot="1353540">
                  <a:off x="2682" y="1111"/>
                  <a:ext cx="743" cy="186"/>
                  <a:chOff x="1565" y="2568"/>
                  <a:chExt cx="1118" cy="279"/>
                </a:xfrm>
              </p:grpSpPr>
              <p:sp>
                <p:nvSpPr>
                  <p:cNvPr id="24613" name="AutoShape 37"/>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14" name="AutoShape 38"/>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15" name="AutoShape 39"/>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16" name="AutoShape 40"/>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grpSp>
            <p:nvGrpSpPr>
              <p:cNvPr id="14" name="Group 41"/>
              <p:cNvGrpSpPr>
                <a:grpSpLocks/>
              </p:cNvGrpSpPr>
              <p:nvPr/>
            </p:nvGrpSpPr>
            <p:grpSpPr bwMode="auto">
              <a:xfrm rot="-9970459" flipH="1" flipV="1">
                <a:off x="2688" y="1056"/>
                <a:ext cx="784" cy="198"/>
                <a:chOff x="2532" y="1051"/>
                <a:chExt cx="893" cy="246"/>
              </a:xfrm>
            </p:grpSpPr>
            <p:grpSp>
              <p:nvGrpSpPr>
                <p:cNvPr id="15" name="Group 42"/>
                <p:cNvGrpSpPr>
                  <a:grpSpLocks/>
                </p:cNvGrpSpPr>
                <p:nvPr/>
              </p:nvGrpSpPr>
              <p:grpSpPr bwMode="auto">
                <a:xfrm>
                  <a:off x="2532" y="1051"/>
                  <a:ext cx="743" cy="185"/>
                  <a:chOff x="1565" y="2568"/>
                  <a:chExt cx="1118" cy="279"/>
                </a:xfrm>
              </p:grpSpPr>
              <p:sp>
                <p:nvSpPr>
                  <p:cNvPr id="24619" name="AutoShape 43"/>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20" name="AutoShape 44"/>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21" name="AutoShape 45"/>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22" name="AutoShape 46"/>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nvGrpSpPr>
                <p:cNvPr id="16" name="Group 47"/>
                <p:cNvGrpSpPr>
                  <a:grpSpLocks/>
                </p:cNvGrpSpPr>
                <p:nvPr/>
              </p:nvGrpSpPr>
              <p:grpSpPr bwMode="auto">
                <a:xfrm rot="1353540">
                  <a:off x="2682" y="1111"/>
                  <a:ext cx="743" cy="186"/>
                  <a:chOff x="1565" y="2568"/>
                  <a:chExt cx="1118" cy="279"/>
                </a:xfrm>
              </p:grpSpPr>
              <p:sp>
                <p:nvSpPr>
                  <p:cNvPr id="24624" name="AutoShape 48"/>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25" name="AutoShape 49"/>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26" name="AutoShape 50"/>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27" name="AutoShape 51"/>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grpSp>
      </p:grpSp>
      <p:grpSp>
        <p:nvGrpSpPr>
          <p:cNvPr id="17" name="Group 52"/>
          <p:cNvGrpSpPr>
            <a:grpSpLocks/>
          </p:cNvGrpSpPr>
          <p:nvPr/>
        </p:nvGrpSpPr>
        <p:grpSpPr bwMode="auto">
          <a:xfrm>
            <a:off x="5233988" y="3532188"/>
            <a:ext cx="1778000" cy="1352550"/>
            <a:chOff x="3322" y="2165"/>
            <a:chExt cx="1354" cy="1031"/>
          </a:xfrm>
        </p:grpSpPr>
        <p:sp>
          <p:nvSpPr>
            <p:cNvPr id="24629" name="Oval 53"/>
            <p:cNvSpPr>
              <a:spLocks noChangeArrowheads="1"/>
            </p:cNvSpPr>
            <p:nvPr/>
          </p:nvSpPr>
          <p:spPr bwMode="ltGray">
            <a:xfrm>
              <a:off x="3426" y="2165"/>
              <a:ext cx="1023" cy="1031"/>
            </a:xfrm>
            <a:prstGeom prst="ellipse">
              <a:avLst/>
            </a:prstGeom>
            <a:gradFill rotWithShape="0">
              <a:gsLst>
                <a:gs pos="0">
                  <a:schemeClr val="accent1">
                    <a:gamma/>
                    <a:shade val="69804"/>
                    <a:invGamma/>
                  </a:schemeClr>
                </a:gs>
                <a:gs pos="50000">
                  <a:schemeClr val="accent1"/>
                </a:gs>
                <a:gs pos="100000">
                  <a:schemeClr val="accent1">
                    <a:gamma/>
                    <a:shade val="69804"/>
                    <a:invGamma/>
                  </a:schemeClr>
                </a:gs>
              </a:gsLst>
              <a:lin ang="2700000" scaled="1"/>
            </a:gradFill>
            <a:ln w="57150">
              <a:solidFill>
                <a:srgbClr val="EAEAEA"/>
              </a:solidFill>
              <a:round/>
              <a:headEnd/>
              <a:tailEnd/>
            </a:ln>
            <a:effectLst/>
          </p:spPr>
          <p:txBody>
            <a:bodyPr wrap="none" anchor="ctr"/>
            <a:lstStyle/>
            <a:p>
              <a:endParaRPr lang="id-ID"/>
            </a:p>
          </p:txBody>
        </p:sp>
        <p:grpSp>
          <p:nvGrpSpPr>
            <p:cNvPr id="18" name="Group 54"/>
            <p:cNvGrpSpPr>
              <a:grpSpLocks/>
            </p:cNvGrpSpPr>
            <p:nvPr/>
          </p:nvGrpSpPr>
          <p:grpSpPr bwMode="auto">
            <a:xfrm rot="10082854">
              <a:off x="3322" y="2916"/>
              <a:ext cx="926" cy="237"/>
              <a:chOff x="2598" y="1026"/>
              <a:chExt cx="957" cy="242"/>
            </a:xfrm>
          </p:grpSpPr>
          <p:grpSp>
            <p:nvGrpSpPr>
              <p:cNvPr id="19" name="Group 55"/>
              <p:cNvGrpSpPr>
                <a:grpSpLocks/>
              </p:cNvGrpSpPr>
              <p:nvPr/>
            </p:nvGrpSpPr>
            <p:grpSpPr bwMode="auto">
              <a:xfrm rot="-9970459" flipH="1" flipV="1">
                <a:off x="2598" y="1026"/>
                <a:ext cx="957" cy="242"/>
                <a:chOff x="2532" y="1051"/>
                <a:chExt cx="893" cy="246"/>
              </a:xfrm>
            </p:grpSpPr>
            <p:grpSp>
              <p:nvGrpSpPr>
                <p:cNvPr id="20" name="Group 56"/>
                <p:cNvGrpSpPr>
                  <a:grpSpLocks/>
                </p:cNvGrpSpPr>
                <p:nvPr/>
              </p:nvGrpSpPr>
              <p:grpSpPr bwMode="auto">
                <a:xfrm>
                  <a:off x="2532" y="1051"/>
                  <a:ext cx="743" cy="185"/>
                  <a:chOff x="1565" y="2568"/>
                  <a:chExt cx="1118" cy="279"/>
                </a:xfrm>
              </p:grpSpPr>
              <p:sp>
                <p:nvSpPr>
                  <p:cNvPr id="24633" name="AutoShape 57"/>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34" name="AutoShape 58"/>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35" name="AutoShape 59"/>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36" name="AutoShape 60"/>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nvGrpSpPr>
                <p:cNvPr id="21" name="Group 61"/>
                <p:cNvGrpSpPr>
                  <a:grpSpLocks/>
                </p:cNvGrpSpPr>
                <p:nvPr/>
              </p:nvGrpSpPr>
              <p:grpSpPr bwMode="auto">
                <a:xfrm rot="1353540">
                  <a:off x="2682" y="1111"/>
                  <a:ext cx="743" cy="186"/>
                  <a:chOff x="1565" y="2568"/>
                  <a:chExt cx="1118" cy="279"/>
                </a:xfrm>
              </p:grpSpPr>
              <p:sp>
                <p:nvSpPr>
                  <p:cNvPr id="24638" name="AutoShape 62"/>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39" name="AutoShape 63"/>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40" name="AutoShape 64"/>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41" name="AutoShape 65"/>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grpSp>
            <p:nvGrpSpPr>
              <p:cNvPr id="22" name="Group 66"/>
              <p:cNvGrpSpPr>
                <a:grpSpLocks/>
              </p:cNvGrpSpPr>
              <p:nvPr/>
            </p:nvGrpSpPr>
            <p:grpSpPr bwMode="auto">
              <a:xfrm rot="-9970459" flipH="1" flipV="1">
                <a:off x="2688" y="1056"/>
                <a:ext cx="784" cy="198"/>
                <a:chOff x="2532" y="1051"/>
                <a:chExt cx="893" cy="246"/>
              </a:xfrm>
            </p:grpSpPr>
            <p:grpSp>
              <p:nvGrpSpPr>
                <p:cNvPr id="23" name="Group 67"/>
                <p:cNvGrpSpPr>
                  <a:grpSpLocks/>
                </p:cNvGrpSpPr>
                <p:nvPr/>
              </p:nvGrpSpPr>
              <p:grpSpPr bwMode="auto">
                <a:xfrm>
                  <a:off x="2532" y="1051"/>
                  <a:ext cx="743" cy="185"/>
                  <a:chOff x="1565" y="2568"/>
                  <a:chExt cx="1118" cy="279"/>
                </a:xfrm>
              </p:grpSpPr>
              <p:sp>
                <p:nvSpPr>
                  <p:cNvPr id="24644" name="AutoShape 68"/>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45" name="AutoShape 69"/>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46" name="AutoShape 70"/>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47" name="AutoShape 71"/>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nvGrpSpPr>
                <p:cNvPr id="24" name="Group 72"/>
                <p:cNvGrpSpPr>
                  <a:grpSpLocks/>
                </p:cNvGrpSpPr>
                <p:nvPr/>
              </p:nvGrpSpPr>
              <p:grpSpPr bwMode="auto">
                <a:xfrm rot="1353540">
                  <a:off x="2682" y="1111"/>
                  <a:ext cx="743" cy="186"/>
                  <a:chOff x="1565" y="2568"/>
                  <a:chExt cx="1118" cy="279"/>
                </a:xfrm>
              </p:grpSpPr>
              <p:sp>
                <p:nvSpPr>
                  <p:cNvPr id="24649" name="AutoShape 73"/>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50" name="AutoShape 74"/>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51" name="AutoShape 75"/>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52" name="AutoShape 76"/>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grpSp>
        <p:grpSp>
          <p:nvGrpSpPr>
            <p:cNvPr id="25" name="Group 77"/>
            <p:cNvGrpSpPr>
              <a:grpSpLocks/>
            </p:cNvGrpSpPr>
            <p:nvPr/>
          </p:nvGrpSpPr>
          <p:grpSpPr bwMode="auto">
            <a:xfrm rot="344040">
              <a:off x="3748" y="2277"/>
              <a:ext cx="928" cy="237"/>
              <a:chOff x="2598" y="1026"/>
              <a:chExt cx="957" cy="242"/>
            </a:xfrm>
          </p:grpSpPr>
          <p:grpSp>
            <p:nvGrpSpPr>
              <p:cNvPr id="26" name="Group 78"/>
              <p:cNvGrpSpPr>
                <a:grpSpLocks/>
              </p:cNvGrpSpPr>
              <p:nvPr/>
            </p:nvGrpSpPr>
            <p:grpSpPr bwMode="auto">
              <a:xfrm rot="-9970459" flipH="1" flipV="1">
                <a:off x="2598" y="1026"/>
                <a:ext cx="957" cy="242"/>
                <a:chOff x="2532" y="1051"/>
                <a:chExt cx="893" cy="246"/>
              </a:xfrm>
            </p:grpSpPr>
            <p:grpSp>
              <p:nvGrpSpPr>
                <p:cNvPr id="27" name="Group 79"/>
                <p:cNvGrpSpPr>
                  <a:grpSpLocks/>
                </p:cNvGrpSpPr>
                <p:nvPr/>
              </p:nvGrpSpPr>
              <p:grpSpPr bwMode="auto">
                <a:xfrm>
                  <a:off x="2532" y="1051"/>
                  <a:ext cx="743" cy="185"/>
                  <a:chOff x="1565" y="2568"/>
                  <a:chExt cx="1118" cy="279"/>
                </a:xfrm>
              </p:grpSpPr>
              <p:sp>
                <p:nvSpPr>
                  <p:cNvPr id="24656" name="AutoShape 80"/>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57" name="AutoShape 81"/>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58" name="AutoShape 82"/>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59" name="AutoShape 83"/>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nvGrpSpPr>
                <p:cNvPr id="28" name="Group 84"/>
                <p:cNvGrpSpPr>
                  <a:grpSpLocks/>
                </p:cNvGrpSpPr>
                <p:nvPr/>
              </p:nvGrpSpPr>
              <p:grpSpPr bwMode="auto">
                <a:xfrm rot="1353540">
                  <a:off x="2682" y="1111"/>
                  <a:ext cx="743" cy="186"/>
                  <a:chOff x="1565" y="2568"/>
                  <a:chExt cx="1118" cy="279"/>
                </a:xfrm>
              </p:grpSpPr>
              <p:sp>
                <p:nvSpPr>
                  <p:cNvPr id="24661" name="AutoShape 85"/>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62" name="AutoShape 86"/>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63" name="AutoShape 87"/>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64" name="AutoShape 88"/>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grpSp>
            <p:nvGrpSpPr>
              <p:cNvPr id="29" name="Group 89"/>
              <p:cNvGrpSpPr>
                <a:grpSpLocks/>
              </p:cNvGrpSpPr>
              <p:nvPr/>
            </p:nvGrpSpPr>
            <p:grpSpPr bwMode="auto">
              <a:xfrm rot="-9970459" flipH="1" flipV="1">
                <a:off x="2688" y="1056"/>
                <a:ext cx="784" cy="198"/>
                <a:chOff x="2532" y="1051"/>
                <a:chExt cx="893" cy="246"/>
              </a:xfrm>
            </p:grpSpPr>
            <p:grpSp>
              <p:nvGrpSpPr>
                <p:cNvPr id="30" name="Group 90"/>
                <p:cNvGrpSpPr>
                  <a:grpSpLocks/>
                </p:cNvGrpSpPr>
                <p:nvPr/>
              </p:nvGrpSpPr>
              <p:grpSpPr bwMode="auto">
                <a:xfrm>
                  <a:off x="2532" y="1051"/>
                  <a:ext cx="743" cy="185"/>
                  <a:chOff x="1565" y="2568"/>
                  <a:chExt cx="1118" cy="279"/>
                </a:xfrm>
              </p:grpSpPr>
              <p:sp>
                <p:nvSpPr>
                  <p:cNvPr id="24667" name="AutoShape 91"/>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68" name="AutoShape 92"/>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69" name="AutoShape 93"/>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70" name="AutoShape 94"/>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nvGrpSpPr>
                <p:cNvPr id="31" name="Group 95"/>
                <p:cNvGrpSpPr>
                  <a:grpSpLocks/>
                </p:cNvGrpSpPr>
                <p:nvPr/>
              </p:nvGrpSpPr>
              <p:grpSpPr bwMode="auto">
                <a:xfrm rot="1353540">
                  <a:off x="2682" y="1111"/>
                  <a:ext cx="743" cy="186"/>
                  <a:chOff x="1565" y="2568"/>
                  <a:chExt cx="1118" cy="279"/>
                </a:xfrm>
              </p:grpSpPr>
              <p:sp>
                <p:nvSpPr>
                  <p:cNvPr id="24672" name="AutoShape 96"/>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73" name="AutoShape 97"/>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74" name="AutoShape 98"/>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75" name="AutoShape 99"/>
                  <p:cNvSpPr>
                    <a:spLocks noChangeArrowheads="1"/>
                  </p:cNvSpPr>
                  <p:nvPr/>
                </p:nvSpPr>
                <p:spPr bwMode="lt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grpSp>
          </p:grpSp>
        </p:grpSp>
      </p:grpSp>
      <p:grpSp>
        <p:nvGrpSpPr>
          <p:cNvPr id="24642" name="Group 100"/>
          <p:cNvGrpSpPr>
            <a:grpSpLocks/>
          </p:cNvGrpSpPr>
          <p:nvPr/>
        </p:nvGrpSpPr>
        <p:grpSpPr bwMode="auto">
          <a:xfrm>
            <a:off x="2070100" y="3521075"/>
            <a:ext cx="1784350" cy="1352550"/>
            <a:chOff x="990" y="2158"/>
            <a:chExt cx="1358" cy="1030"/>
          </a:xfrm>
        </p:grpSpPr>
        <p:sp>
          <p:nvSpPr>
            <p:cNvPr id="24677" name="Oval 101"/>
            <p:cNvSpPr>
              <a:spLocks noChangeArrowheads="1"/>
            </p:cNvSpPr>
            <p:nvPr/>
          </p:nvSpPr>
          <p:spPr bwMode="gray">
            <a:xfrm>
              <a:off x="1107" y="2158"/>
              <a:ext cx="1022" cy="1030"/>
            </a:xfrm>
            <a:prstGeom prst="ellipse">
              <a:avLst/>
            </a:prstGeom>
            <a:gradFill rotWithShape="1">
              <a:gsLst>
                <a:gs pos="0">
                  <a:schemeClr val="folHlink">
                    <a:gamma/>
                    <a:shade val="60392"/>
                    <a:invGamma/>
                  </a:schemeClr>
                </a:gs>
                <a:gs pos="50000">
                  <a:schemeClr val="folHlink"/>
                </a:gs>
                <a:gs pos="100000">
                  <a:schemeClr val="folHlink">
                    <a:gamma/>
                    <a:shade val="60392"/>
                    <a:invGamma/>
                  </a:schemeClr>
                </a:gs>
              </a:gsLst>
              <a:lin ang="2700000" scaled="1"/>
            </a:gradFill>
            <a:ln w="57150">
              <a:solidFill>
                <a:srgbClr val="EAEAEA"/>
              </a:solidFill>
              <a:round/>
              <a:headEnd/>
              <a:tailEnd/>
            </a:ln>
            <a:effectLst/>
          </p:spPr>
          <p:txBody>
            <a:bodyPr wrap="none" anchor="ctr"/>
            <a:lstStyle/>
            <a:p>
              <a:endParaRPr lang="id-ID"/>
            </a:p>
          </p:txBody>
        </p:sp>
        <p:grpSp>
          <p:nvGrpSpPr>
            <p:cNvPr id="24643" name="Group 102"/>
            <p:cNvGrpSpPr>
              <a:grpSpLocks/>
            </p:cNvGrpSpPr>
            <p:nvPr/>
          </p:nvGrpSpPr>
          <p:grpSpPr bwMode="auto">
            <a:xfrm rot="10082854">
              <a:off x="990" y="2907"/>
              <a:ext cx="928" cy="236"/>
              <a:chOff x="2598" y="1026"/>
              <a:chExt cx="957" cy="242"/>
            </a:xfrm>
          </p:grpSpPr>
          <p:grpSp>
            <p:nvGrpSpPr>
              <p:cNvPr id="24648" name="Group 103"/>
              <p:cNvGrpSpPr>
                <a:grpSpLocks/>
              </p:cNvGrpSpPr>
              <p:nvPr/>
            </p:nvGrpSpPr>
            <p:grpSpPr bwMode="auto">
              <a:xfrm rot="-9970459" flipH="1" flipV="1">
                <a:off x="2598" y="1026"/>
                <a:ext cx="957" cy="242"/>
                <a:chOff x="2532" y="1051"/>
                <a:chExt cx="893" cy="246"/>
              </a:xfrm>
            </p:grpSpPr>
            <p:grpSp>
              <p:nvGrpSpPr>
                <p:cNvPr id="24653" name="Group 104"/>
                <p:cNvGrpSpPr>
                  <a:grpSpLocks/>
                </p:cNvGrpSpPr>
                <p:nvPr/>
              </p:nvGrpSpPr>
              <p:grpSpPr bwMode="auto">
                <a:xfrm>
                  <a:off x="2532" y="1051"/>
                  <a:ext cx="743" cy="185"/>
                  <a:chOff x="1565" y="2568"/>
                  <a:chExt cx="1118" cy="279"/>
                </a:xfrm>
              </p:grpSpPr>
              <p:sp>
                <p:nvSpPr>
                  <p:cNvPr id="24681" name="AutoShape 105"/>
                  <p:cNvSpPr>
                    <a:spLocks noChangeArrowheads="1"/>
                  </p:cNvSpPr>
                  <p:nvPr/>
                </p:nvSpPr>
                <p:spPr bwMode="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82" name="AutoShape 106"/>
                  <p:cNvSpPr>
                    <a:spLocks noChangeArrowheads="1"/>
                  </p:cNvSpPr>
                  <p:nvPr/>
                </p:nvSpPr>
                <p:spPr bwMode="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83" name="AutoShape 107"/>
                  <p:cNvSpPr>
                    <a:spLocks noChangeArrowheads="1"/>
                  </p:cNvSpPr>
                  <p:nvPr/>
                </p:nvSpPr>
                <p:spPr bwMode="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84" name="AutoShape 108"/>
                  <p:cNvSpPr>
                    <a:spLocks noChangeArrowheads="1"/>
                  </p:cNvSpPr>
                  <p:nvPr/>
                </p:nvSpPr>
                <p:spPr bwMode="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nvGrpSpPr>
                <p:cNvPr id="24654" name="Group 109"/>
                <p:cNvGrpSpPr>
                  <a:grpSpLocks/>
                </p:cNvGrpSpPr>
                <p:nvPr/>
              </p:nvGrpSpPr>
              <p:grpSpPr bwMode="auto">
                <a:xfrm rot="1353540">
                  <a:off x="2682" y="1111"/>
                  <a:ext cx="743" cy="186"/>
                  <a:chOff x="1565" y="2568"/>
                  <a:chExt cx="1118" cy="279"/>
                </a:xfrm>
              </p:grpSpPr>
              <p:sp>
                <p:nvSpPr>
                  <p:cNvPr id="24686" name="AutoShape 110"/>
                  <p:cNvSpPr>
                    <a:spLocks noChangeArrowheads="1"/>
                  </p:cNvSpPr>
                  <p:nvPr/>
                </p:nvSpPr>
                <p:spPr bwMode="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87" name="AutoShape 111"/>
                  <p:cNvSpPr>
                    <a:spLocks noChangeArrowheads="1"/>
                  </p:cNvSpPr>
                  <p:nvPr/>
                </p:nvSpPr>
                <p:spPr bwMode="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88" name="AutoShape 112"/>
                  <p:cNvSpPr>
                    <a:spLocks noChangeArrowheads="1"/>
                  </p:cNvSpPr>
                  <p:nvPr/>
                </p:nvSpPr>
                <p:spPr bwMode="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89" name="AutoShape 113"/>
                  <p:cNvSpPr>
                    <a:spLocks noChangeArrowheads="1"/>
                  </p:cNvSpPr>
                  <p:nvPr/>
                </p:nvSpPr>
                <p:spPr bwMode="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grpSp>
            <p:nvGrpSpPr>
              <p:cNvPr id="24655" name="Group 114"/>
              <p:cNvGrpSpPr>
                <a:grpSpLocks/>
              </p:cNvGrpSpPr>
              <p:nvPr/>
            </p:nvGrpSpPr>
            <p:grpSpPr bwMode="auto">
              <a:xfrm rot="-9970459" flipH="1" flipV="1">
                <a:off x="2688" y="1056"/>
                <a:ext cx="784" cy="198"/>
                <a:chOff x="2532" y="1051"/>
                <a:chExt cx="893" cy="246"/>
              </a:xfrm>
            </p:grpSpPr>
            <p:grpSp>
              <p:nvGrpSpPr>
                <p:cNvPr id="24660" name="Group 115"/>
                <p:cNvGrpSpPr>
                  <a:grpSpLocks/>
                </p:cNvGrpSpPr>
                <p:nvPr/>
              </p:nvGrpSpPr>
              <p:grpSpPr bwMode="auto">
                <a:xfrm>
                  <a:off x="2532" y="1051"/>
                  <a:ext cx="743" cy="185"/>
                  <a:chOff x="1565" y="2568"/>
                  <a:chExt cx="1118" cy="279"/>
                </a:xfrm>
              </p:grpSpPr>
              <p:sp>
                <p:nvSpPr>
                  <p:cNvPr id="24692" name="AutoShape 116"/>
                  <p:cNvSpPr>
                    <a:spLocks noChangeArrowheads="1"/>
                  </p:cNvSpPr>
                  <p:nvPr/>
                </p:nvSpPr>
                <p:spPr bwMode="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93" name="AutoShape 117"/>
                  <p:cNvSpPr>
                    <a:spLocks noChangeArrowheads="1"/>
                  </p:cNvSpPr>
                  <p:nvPr/>
                </p:nvSpPr>
                <p:spPr bwMode="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94" name="AutoShape 118"/>
                  <p:cNvSpPr>
                    <a:spLocks noChangeArrowheads="1"/>
                  </p:cNvSpPr>
                  <p:nvPr/>
                </p:nvSpPr>
                <p:spPr bwMode="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95" name="AutoShape 119"/>
                  <p:cNvSpPr>
                    <a:spLocks noChangeArrowheads="1"/>
                  </p:cNvSpPr>
                  <p:nvPr/>
                </p:nvSpPr>
                <p:spPr bwMode="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nvGrpSpPr>
                <p:cNvPr id="24665" name="Group 120"/>
                <p:cNvGrpSpPr>
                  <a:grpSpLocks/>
                </p:cNvGrpSpPr>
                <p:nvPr/>
              </p:nvGrpSpPr>
              <p:grpSpPr bwMode="auto">
                <a:xfrm rot="1353540">
                  <a:off x="2682" y="1111"/>
                  <a:ext cx="743" cy="186"/>
                  <a:chOff x="1565" y="2568"/>
                  <a:chExt cx="1118" cy="279"/>
                </a:xfrm>
              </p:grpSpPr>
              <p:sp>
                <p:nvSpPr>
                  <p:cNvPr id="24697" name="AutoShape 121"/>
                  <p:cNvSpPr>
                    <a:spLocks noChangeArrowheads="1"/>
                  </p:cNvSpPr>
                  <p:nvPr/>
                </p:nvSpPr>
                <p:spPr bwMode="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98" name="AutoShape 122"/>
                  <p:cNvSpPr>
                    <a:spLocks noChangeArrowheads="1"/>
                  </p:cNvSpPr>
                  <p:nvPr/>
                </p:nvSpPr>
                <p:spPr bwMode="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699" name="AutoShape 123"/>
                  <p:cNvSpPr>
                    <a:spLocks noChangeArrowheads="1"/>
                  </p:cNvSpPr>
                  <p:nvPr/>
                </p:nvSpPr>
                <p:spPr bwMode="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00" name="AutoShape 124"/>
                  <p:cNvSpPr>
                    <a:spLocks noChangeArrowheads="1"/>
                  </p:cNvSpPr>
                  <p:nvPr/>
                </p:nvSpPr>
                <p:spPr bwMode="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grpSp>
        <p:grpSp>
          <p:nvGrpSpPr>
            <p:cNvPr id="24666" name="Group 125"/>
            <p:cNvGrpSpPr>
              <a:grpSpLocks/>
            </p:cNvGrpSpPr>
            <p:nvPr/>
          </p:nvGrpSpPr>
          <p:grpSpPr bwMode="auto">
            <a:xfrm rot="-232145">
              <a:off x="1392" y="2245"/>
              <a:ext cx="956" cy="259"/>
              <a:chOff x="1824" y="2448"/>
              <a:chExt cx="987" cy="266"/>
            </a:xfrm>
          </p:grpSpPr>
          <p:grpSp>
            <p:nvGrpSpPr>
              <p:cNvPr id="24671" name="Group 126"/>
              <p:cNvGrpSpPr>
                <a:grpSpLocks/>
              </p:cNvGrpSpPr>
              <p:nvPr/>
            </p:nvGrpSpPr>
            <p:grpSpPr bwMode="auto">
              <a:xfrm rot="513316">
                <a:off x="1824" y="2448"/>
                <a:ext cx="957" cy="242"/>
                <a:chOff x="2598" y="1026"/>
                <a:chExt cx="957" cy="242"/>
              </a:xfrm>
            </p:grpSpPr>
            <p:grpSp>
              <p:nvGrpSpPr>
                <p:cNvPr id="24676" name="Group 127"/>
                <p:cNvGrpSpPr>
                  <a:grpSpLocks/>
                </p:cNvGrpSpPr>
                <p:nvPr/>
              </p:nvGrpSpPr>
              <p:grpSpPr bwMode="auto">
                <a:xfrm rot="-9970459" flipH="1" flipV="1">
                  <a:off x="2598" y="1026"/>
                  <a:ext cx="957" cy="242"/>
                  <a:chOff x="2532" y="1051"/>
                  <a:chExt cx="893" cy="246"/>
                </a:xfrm>
              </p:grpSpPr>
              <p:grpSp>
                <p:nvGrpSpPr>
                  <p:cNvPr id="24678" name="Group 128"/>
                  <p:cNvGrpSpPr>
                    <a:grpSpLocks/>
                  </p:cNvGrpSpPr>
                  <p:nvPr/>
                </p:nvGrpSpPr>
                <p:grpSpPr bwMode="auto">
                  <a:xfrm>
                    <a:off x="2532" y="1051"/>
                    <a:ext cx="743" cy="185"/>
                    <a:chOff x="1565" y="2568"/>
                    <a:chExt cx="1118" cy="279"/>
                  </a:xfrm>
                </p:grpSpPr>
                <p:sp>
                  <p:nvSpPr>
                    <p:cNvPr id="24705" name="AutoShape 129"/>
                    <p:cNvSpPr>
                      <a:spLocks noChangeArrowheads="1"/>
                    </p:cNvSpPr>
                    <p:nvPr/>
                  </p:nvSpPr>
                  <p:spPr bwMode="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06" name="AutoShape 130"/>
                    <p:cNvSpPr>
                      <a:spLocks noChangeArrowheads="1"/>
                    </p:cNvSpPr>
                    <p:nvPr/>
                  </p:nvSpPr>
                  <p:spPr bwMode="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07" name="AutoShape 131"/>
                    <p:cNvSpPr>
                      <a:spLocks noChangeArrowheads="1"/>
                    </p:cNvSpPr>
                    <p:nvPr/>
                  </p:nvSpPr>
                  <p:spPr bwMode="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08" name="AutoShape 132"/>
                    <p:cNvSpPr>
                      <a:spLocks noChangeArrowheads="1"/>
                    </p:cNvSpPr>
                    <p:nvPr/>
                  </p:nvSpPr>
                  <p:spPr bwMode="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nvGrpSpPr>
                  <p:cNvPr id="24679" name="Group 133"/>
                  <p:cNvGrpSpPr>
                    <a:grpSpLocks/>
                  </p:cNvGrpSpPr>
                  <p:nvPr/>
                </p:nvGrpSpPr>
                <p:grpSpPr bwMode="auto">
                  <a:xfrm rot="1353540">
                    <a:off x="2682" y="1111"/>
                    <a:ext cx="743" cy="186"/>
                    <a:chOff x="1565" y="2568"/>
                    <a:chExt cx="1118" cy="279"/>
                  </a:xfrm>
                </p:grpSpPr>
                <p:sp>
                  <p:nvSpPr>
                    <p:cNvPr id="24710" name="AutoShape 134"/>
                    <p:cNvSpPr>
                      <a:spLocks noChangeArrowheads="1"/>
                    </p:cNvSpPr>
                    <p:nvPr/>
                  </p:nvSpPr>
                  <p:spPr bwMode="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11" name="AutoShape 135"/>
                    <p:cNvSpPr>
                      <a:spLocks noChangeArrowheads="1"/>
                    </p:cNvSpPr>
                    <p:nvPr/>
                  </p:nvSpPr>
                  <p:spPr bwMode="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12" name="AutoShape 136"/>
                    <p:cNvSpPr>
                      <a:spLocks noChangeArrowheads="1"/>
                    </p:cNvSpPr>
                    <p:nvPr/>
                  </p:nvSpPr>
                  <p:spPr bwMode="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13" name="AutoShape 137"/>
                    <p:cNvSpPr>
                      <a:spLocks noChangeArrowheads="1"/>
                    </p:cNvSpPr>
                    <p:nvPr/>
                  </p:nvSpPr>
                  <p:spPr bwMode="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grpSp>
              <p:nvGrpSpPr>
                <p:cNvPr id="24680" name="Group 138"/>
                <p:cNvGrpSpPr>
                  <a:grpSpLocks/>
                </p:cNvGrpSpPr>
                <p:nvPr/>
              </p:nvGrpSpPr>
              <p:grpSpPr bwMode="auto">
                <a:xfrm rot="-9970459" flipH="1" flipV="1">
                  <a:off x="2688" y="1056"/>
                  <a:ext cx="784" cy="198"/>
                  <a:chOff x="2532" y="1051"/>
                  <a:chExt cx="893" cy="246"/>
                </a:xfrm>
              </p:grpSpPr>
              <p:grpSp>
                <p:nvGrpSpPr>
                  <p:cNvPr id="24685" name="Group 139"/>
                  <p:cNvGrpSpPr>
                    <a:grpSpLocks/>
                  </p:cNvGrpSpPr>
                  <p:nvPr/>
                </p:nvGrpSpPr>
                <p:grpSpPr bwMode="auto">
                  <a:xfrm>
                    <a:off x="2532" y="1051"/>
                    <a:ext cx="743" cy="185"/>
                    <a:chOff x="1565" y="2568"/>
                    <a:chExt cx="1118" cy="279"/>
                  </a:xfrm>
                </p:grpSpPr>
                <p:sp>
                  <p:nvSpPr>
                    <p:cNvPr id="24716" name="AutoShape 140"/>
                    <p:cNvSpPr>
                      <a:spLocks noChangeArrowheads="1"/>
                    </p:cNvSpPr>
                    <p:nvPr/>
                  </p:nvSpPr>
                  <p:spPr bwMode="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17" name="AutoShape 141"/>
                    <p:cNvSpPr>
                      <a:spLocks noChangeArrowheads="1"/>
                    </p:cNvSpPr>
                    <p:nvPr/>
                  </p:nvSpPr>
                  <p:spPr bwMode="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18" name="AutoShape 142"/>
                    <p:cNvSpPr>
                      <a:spLocks noChangeArrowheads="1"/>
                    </p:cNvSpPr>
                    <p:nvPr/>
                  </p:nvSpPr>
                  <p:spPr bwMode="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19" name="AutoShape 143"/>
                    <p:cNvSpPr>
                      <a:spLocks noChangeArrowheads="1"/>
                    </p:cNvSpPr>
                    <p:nvPr/>
                  </p:nvSpPr>
                  <p:spPr bwMode="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nvGrpSpPr>
                  <p:cNvPr id="24690" name="Group 144"/>
                  <p:cNvGrpSpPr>
                    <a:grpSpLocks/>
                  </p:cNvGrpSpPr>
                  <p:nvPr/>
                </p:nvGrpSpPr>
                <p:grpSpPr bwMode="auto">
                  <a:xfrm rot="1353540">
                    <a:off x="2682" y="1111"/>
                    <a:ext cx="743" cy="186"/>
                    <a:chOff x="1565" y="2568"/>
                    <a:chExt cx="1118" cy="279"/>
                  </a:xfrm>
                </p:grpSpPr>
                <p:sp>
                  <p:nvSpPr>
                    <p:cNvPr id="24721" name="AutoShape 145"/>
                    <p:cNvSpPr>
                      <a:spLocks noChangeArrowheads="1"/>
                    </p:cNvSpPr>
                    <p:nvPr/>
                  </p:nvSpPr>
                  <p:spPr bwMode="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22" name="AutoShape 146"/>
                    <p:cNvSpPr>
                      <a:spLocks noChangeArrowheads="1"/>
                    </p:cNvSpPr>
                    <p:nvPr/>
                  </p:nvSpPr>
                  <p:spPr bwMode="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23" name="AutoShape 147"/>
                    <p:cNvSpPr>
                      <a:spLocks noChangeArrowheads="1"/>
                    </p:cNvSpPr>
                    <p:nvPr/>
                  </p:nvSpPr>
                  <p:spPr bwMode="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24" name="AutoShape 148"/>
                    <p:cNvSpPr>
                      <a:spLocks noChangeArrowheads="1"/>
                    </p:cNvSpPr>
                    <p:nvPr/>
                  </p:nvSpPr>
                  <p:spPr bwMode="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grpSp>
          <p:grpSp>
            <p:nvGrpSpPr>
              <p:cNvPr id="24691" name="Group 149"/>
              <p:cNvGrpSpPr>
                <a:grpSpLocks/>
              </p:cNvGrpSpPr>
              <p:nvPr/>
            </p:nvGrpSpPr>
            <p:grpSpPr bwMode="auto">
              <a:xfrm rot="513316">
                <a:off x="1854" y="2472"/>
                <a:ext cx="957" cy="242"/>
                <a:chOff x="2598" y="1026"/>
                <a:chExt cx="957" cy="242"/>
              </a:xfrm>
            </p:grpSpPr>
            <p:grpSp>
              <p:nvGrpSpPr>
                <p:cNvPr id="24696" name="Group 150"/>
                <p:cNvGrpSpPr>
                  <a:grpSpLocks/>
                </p:cNvGrpSpPr>
                <p:nvPr/>
              </p:nvGrpSpPr>
              <p:grpSpPr bwMode="auto">
                <a:xfrm rot="-9970459" flipH="1" flipV="1">
                  <a:off x="2598" y="1026"/>
                  <a:ext cx="957" cy="242"/>
                  <a:chOff x="2532" y="1051"/>
                  <a:chExt cx="893" cy="246"/>
                </a:xfrm>
              </p:grpSpPr>
              <p:grpSp>
                <p:nvGrpSpPr>
                  <p:cNvPr id="24701" name="Group 151"/>
                  <p:cNvGrpSpPr>
                    <a:grpSpLocks/>
                  </p:cNvGrpSpPr>
                  <p:nvPr/>
                </p:nvGrpSpPr>
                <p:grpSpPr bwMode="auto">
                  <a:xfrm>
                    <a:off x="2532" y="1051"/>
                    <a:ext cx="743" cy="185"/>
                    <a:chOff x="1565" y="2568"/>
                    <a:chExt cx="1118" cy="279"/>
                  </a:xfrm>
                </p:grpSpPr>
                <p:sp>
                  <p:nvSpPr>
                    <p:cNvPr id="24728" name="AutoShape 152"/>
                    <p:cNvSpPr>
                      <a:spLocks noChangeArrowheads="1"/>
                    </p:cNvSpPr>
                    <p:nvPr/>
                  </p:nvSpPr>
                  <p:spPr bwMode="gray">
                    <a:xfrm rot="5263130">
                      <a:off x="1859"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729" name="AutoShape 153"/>
                    <p:cNvSpPr>
                      <a:spLocks noChangeArrowheads="1"/>
                    </p:cNvSpPr>
                    <p:nvPr/>
                  </p:nvSpPr>
                  <p:spPr bwMode="gray">
                    <a:xfrm rot="6078281">
                      <a:off x="1995"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730" name="AutoShape 154"/>
                    <p:cNvSpPr>
                      <a:spLocks noChangeArrowheads="1"/>
                    </p:cNvSpPr>
                    <p:nvPr/>
                  </p:nvSpPr>
                  <p:spPr bwMode="gray">
                    <a:xfrm rot="6373927">
                      <a:off x="2071" y="229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731" name="AutoShape 155"/>
                    <p:cNvSpPr>
                      <a:spLocks noChangeArrowheads="1"/>
                    </p:cNvSpPr>
                    <p:nvPr/>
                  </p:nvSpPr>
                  <p:spPr bwMode="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grpSp>
              <p:grpSp>
                <p:nvGrpSpPr>
                  <p:cNvPr id="24702" name="Group 156"/>
                  <p:cNvGrpSpPr>
                    <a:grpSpLocks/>
                  </p:cNvGrpSpPr>
                  <p:nvPr/>
                </p:nvGrpSpPr>
                <p:grpSpPr bwMode="auto">
                  <a:xfrm rot="1353540">
                    <a:off x="2682" y="1111"/>
                    <a:ext cx="743" cy="186"/>
                    <a:chOff x="1565" y="2568"/>
                    <a:chExt cx="1118" cy="279"/>
                  </a:xfrm>
                </p:grpSpPr>
                <p:sp>
                  <p:nvSpPr>
                    <p:cNvPr id="24733" name="AutoShape 157"/>
                    <p:cNvSpPr>
                      <a:spLocks noChangeArrowheads="1"/>
                    </p:cNvSpPr>
                    <p:nvPr/>
                  </p:nvSpPr>
                  <p:spPr bwMode="gray">
                    <a:xfrm rot="5263130">
                      <a:off x="1859"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734" name="AutoShape 158"/>
                    <p:cNvSpPr>
                      <a:spLocks noChangeArrowheads="1"/>
                    </p:cNvSpPr>
                    <p:nvPr/>
                  </p:nvSpPr>
                  <p:spPr bwMode="gray">
                    <a:xfrm rot="6078281">
                      <a:off x="1995"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735" name="AutoShape 159"/>
                    <p:cNvSpPr>
                      <a:spLocks noChangeArrowheads="1"/>
                    </p:cNvSpPr>
                    <p:nvPr/>
                  </p:nvSpPr>
                  <p:spPr bwMode="gray">
                    <a:xfrm rot="6373927">
                      <a:off x="2071" y="229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736" name="AutoShape 160"/>
                    <p:cNvSpPr>
                      <a:spLocks noChangeArrowheads="1"/>
                    </p:cNvSpPr>
                    <p:nvPr/>
                  </p:nvSpPr>
                  <p:spPr bwMode="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grpSp>
            </p:grpSp>
            <p:grpSp>
              <p:nvGrpSpPr>
                <p:cNvPr id="24703" name="Group 161"/>
                <p:cNvGrpSpPr>
                  <a:grpSpLocks/>
                </p:cNvGrpSpPr>
                <p:nvPr/>
              </p:nvGrpSpPr>
              <p:grpSpPr bwMode="auto">
                <a:xfrm rot="-9970459" flipH="1" flipV="1">
                  <a:off x="2688" y="1056"/>
                  <a:ext cx="784" cy="198"/>
                  <a:chOff x="2532" y="1051"/>
                  <a:chExt cx="893" cy="246"/>
                </a:xfrm>
              </p:grpSpPr>
              <p:grpSp>
                <p:nvGrpSpPr>
                  <p:cNvPr id="24704" name="Group 162"/>
                  <p:cNvGrpSpPr>
                    <a:grpSpLocks/>
                  </p:cNvGrpSpPr>
                  <p:nvPr/>
                </p:nvGrpSpPr>
                <p:grpSpPr bwMode="auto">
                  <a:xfrm>
                    <a:off x="2532" y="1051"/>
                    <a:ext cx="743" cy="185"/>
                    <a:chOff x="1565" y="2568"/>
                    <a:chExt cx="1118" cy="279"/>
                  </a:xfrm>
                </p:grpSpPr>
                <p:sp>
                  <p:nvSpPr>
                    <p:cNvPr id="24739" name="AutoShape 163"/>
                    <p:cNvSpPr>
                      <a:spLocks noChangeArrowheads="1"/>
                    </p:cNvSpPr>
                    <p:nvPr/>
                  </p:nvSpPr>
                  <p:spPr bwMode="gray">
                    <a:xfrm rot="5263130">
                      <a:off x="1859"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740" name="AutoShape 164"/>
                    <p:cNvSpPr>
                      <a:spLocks noChangeArrowheads="1"/>
                    </p:cNvSpPr>
                    <p:nvPr/>
                  </p:nvSpPr>
                  <p:spPr bwMode="gray">
                    <a:xfrm rot="6078281">
                      <a:off x="1995"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741" name="AutoShape 165"/>
                    <p:cNvSpPr>
                      <a:spLocks noChangeArrowheads="1"/>
                    </p:cNvSpPr>
                    <p:nvPr/>
                  </p:nvSpPr>
                  <p:spPr bwMode="gray">
                    <a:xfrm rot="6373927">
                      <a:off x="2071" y="229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742" name="AutoShape 166"/>
                    <p:cNvSpPr>
                      <a:spLocks noChangeArrowheads="1"/>
                    </p:cNvSpPr>
                    <p:nvPr/>
                  </p:nvSpPr>
                  <p:spPr bwMode="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grpSp>
              <p:grpSp>
                <p:nvGrpSpPr>
                  <p:cNvPr id="24709" name="Group 167"/>
                  <p:cNvGrpSpPr>
                    <a:grpSpLocks/>
                  </p:cNvGrpSpPr>
                  <p:nvPr/>
                </p:nvGrpSpPr>
                <p:grpSpPr bwMode="auto">
                  <a:xfrm rot="1353540">
                    <a:off x="2682" y="1111"/>
                    <a:ext cx="743" cy="186"/>
                    <a:chOff x="1565" y="2568"/>
                    <a:chExt cx="1118" cy="279"/>
                  </a:xfrm>
                </p:grpSpPr>
                <p:sp>
                  <p:nvSpPr>
                    <p:cNvPr id="24744" name="AutoShape 168"/>
                    <p:cNvSpPr>
                      <a:spLocks noChangeArrowheads="1"/>
                    </p:cNvSpPr>
                    <p:nvPr/>
                  </p:nvSpPr>
                  <p:spPr bwMode="gray">
                    <a:xfrm rot="5263130">
                      <a:off x="1859"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745" name="AutoShape 169"/>
                    <p:cNvSpPr>
                      <a:spLocks noChangeArrowheads="1"/>
                    </p:cNvSpPr>
                    <p:nvPr/>
                  </p:nvSpPr>
                  <p:spPr bwMode="gray">
                    <a:xfrm rot="6078281">
                      <a:off x="1995"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746" name="AutoShape 170"/>
                    <p:cNvSpPr>
                      <a:spLocks noChangeArrowheads="1"/>
                    </p:cNvSpPr>
                    <p:nvPr/>
                  </p:nvSpPr>
                  <p:spPr bwMode="gray">
                    <a:xfrm rot="6373927">
                      <a:off x="2071" y="229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747" name="AutoShape 171"/>
                    <p:cNvSpPr>
                      <a:spLocks noChangeArrowheads="1"/>
                    </p:cNvSpPr>
                    <p:nvPr/>
                  </p:nvSpPr>
                  <p:spPr bwMode="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grpSp>
            </p:grpSp>
          </p:grpSp>
        </p:grpSp>
      </p:grpSp>
      <p:grpSp>
        <p:nvGrpSpPr>
          <p:cNvPr id="24714" name="Group 172"/>
          <p:cNvGrpSpPr>
            <a:grpSpLocks/>
          </p:cNvGrpSpPr>
          <p:nvPr/>
        </p:nvGrpSpPr>
        <p:grpSpPr bwMode="auto">
          <a:xfrm>
            <a:off x="3735388" y="5048250"/>
            <a:ext cx="1784350" cy="1352550"/>
            <a:chOff x="2163" y="3120"/>
            <a:chExt cx="1358" cy="1030"/>
          </a:xfrm>
        </p:grpSpPr>
        <p:sp>
          <p:nvSpPr>
            <p:cNvPr id="24749" name="Oval 173"/>
            <p:cNvSpPr>
              <a:spLocks noChangeArrowheads="1"/>
            </p:cNvSpPr>
            <p:nvPr/>
          </p:nvSpPr>
          <p:spPr bwMode="ltGray">
            <a:xfrm>
              <a:off x="2280" y="3120"/>
              <a:ext cx="1022" cy="1030"/>
            </a:xfrm>
            <a:prstGeom prst="ellipse">
              <a:avLst/>
            </a:prstGeom>
            <a:gradFill rotWithShape="1">
              <a:gsLst>
                <a:gs pos="0">
                  <a:schemeClr val="accent2">
                    <a:gamma/>
                    <a:shade val="46275"/>
                    <a:invGamma/>
                  </a:schemeClr>
                </a:gs>
                <a:gs pos="50000">
                  <a:schemeClr val="accent2"/>
                </a:gs>
                <a:gs pos="100000">
                  <a:schemeClr val="accent2">
                    <a:gamma/>
                    <a:shade val="46275"/>
                    <a:invGamma/>
                  </a:schemeClr>
                </a:gs>
              </a:gsLst>
              <a:lin ang="2700000" scaled="1"/>
            </a:gradFill>
            <a:ln w="57150">
              <a:solidFill>
                <a:srgbClr val="EAEAEA"/>
              </a:solidFill>
              <a:round/>
              <a:headEnd/>
              <a:tailEnd/>
            </a:ln>
            <a:effectLst/>
          </p:spPr>
          <p:txBody>
            <a:bodyPr wrap="none" anchor="ctr"/>
            <a:lstStyle/>
            <a:p>
              <a:endParaRPr lang="id-ID"/>
            </a:p>
          </p:txBody>
        </p:sp>
        <p:grpSp>
          <p:nvGrpSpPr>
            <p:cNvPr id="24715" name="Group 174"/>
            <p:cNvGrpSpPr>
              <a:grpSpLocks/>
            </p:cNvGrpSpPr>
            <p:nvPr/>
          </p:nvGrpSpPr>
          <p:grpSpPr bwMode="auto">
            <a:xfrm rot="10082854">
              <a:off x="2163" y="3869"/>
              <a:ext cx="928" cy="236"/>
              <a:chOff x="2598" y="1026"/>
              <a:chExt cx="957" cy="242"/>
            </a:xfrm>
          </p:grpSpPr>
          <p:grpSp>
            <p:nvGrpSpPr>
              <p:cNvPr id="24720" name="Group 175"/>
              <p:cNvGrpSpPr>
                <a:grpSpLocks/>
              </p:cNvGrpSpPr>
              <p:nvPr/>
            </p:nvGrpSpPr>
            <p:grpSpPr bwMode="auto">
              <a:xfrm rot="-9970459" flipH="1" flipV="1">
                <a:off x="2598" y="1026"/>
                <a:ext cx="957" cy="242"/>
                <a:chOff x="2532" y="1051"/>
                <a:chExt cx="893" cy="246"/>
              </a:xfrm>
            </p:grpSpPr>
            <p:grpSp>
              <p:nvGrpSpPr>
                <p:cNvPr id="24725" name="Group 176"/>
                <p:cNvGrpSpPr>
                  <a:grpSpLocks/>
                </p:cNvGrpSpPr>
                <p:nvPr/>
              </p:nvGrpSpPr>
              <p:grpSpPr bwMode="auto">
                <a:xfrm>
                  <a:off x="2532" y="1051"/>
                  <a:ext cx="743" cy="185"/>
                  <a:chOff x="1565" y="2568"/>
                  <a:chExt cx="1118" cy="279"/>
                </a:xfrm>
              </p:grpSpPr>
              <p:sp>
                <p:nvSpPr>
                  <p:cNvPr id="24753" name="AutoShape 177"/>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54" name="AutoShape 178"/>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55" name="AutoShape 179"/>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56" name="AutoShape 180"/>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nvGrpSpPr>
                <p:cNvPr id="24726" name="Group 181"/>
                <p:cNvGrpSpPr>
                  <a:grpSpLocks/>
                </p:cNvGrpSpPr>
                <p:nvPr/>
              </p:nvGrpSpPr>
              <p:grpSpPr bwMode="auto">
                <a:xfrm rot="1353540">
                  <a:off x="2682" y="1111"/>
                  <a:ext cx="743" cy="186"/>
                  <a:chOff x="1565" y="2568"/>
                  <a:chExt cx="1118" cy="279"/>
                </a:xfrm>
              </p:grpSpPr>
              <p:sp>
                <p:nvSpPr>
                  <p:cNvPr id="24758" name="AutoShape 182"/>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59" name="AutoShape 183"/>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60" name="AutoShape 184"/>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61" name="AutoShape 185"/>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grpSp>
            <p:nvGrpSpPr>
              <p:cNvPr id="24727" name="Group 186"/>
              <p:cNvGrpSpPr>
                <a:grpSpLocks/>
              </p:cNvGrpSpPr>
              <p:nvPr/>
            </p:nvGrpSpPr>
            <p:grpSpPr bwMode="auto">
              <a:xfrm rot="-9970459" flipH="1" flipV="1">
                <a:off x="2688" y="1056"/>
                <a:ext cx="784" cy="198"/>
                <a:chOff x="2532" y="1051"/>
                <a:chExt cx="893" cy="246"/>
              </a:xfrm>
            </p:grpSpPr>
            <p:grpSp>
              <p:nvGrpSpPr>
                <p:cNvPr id="24732" name="Group 187"/>
                <p:cNvGrpSpPr>
                  <a:grpSpLocks/>
                </p:cNvGrpSpPr>
                <p:nvPr/>
              </p:nvGrpSpPr>
              <p:grpSpPr bwMode="auto">
                <a:xfrm>
                  <a:off x="2532" y="1051"/>
                  <a:ext cx="743" cy="185"/>
                  <a:chOff x="1565" y="2568"/>
                  <a:chExt cx="1118" cy="279"/>
                </a:xfrm>
              </p:grpSpPr>
              <p:sp>
                <p:nvSpPr>
                  <p:cNvPr id="24764" name="AutoShape 188"/>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65" name="AutoShape 189"/>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66" name="AutoShape 190"/>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67" name="AutoShape 191"/>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nvGrpSpPr>
                <p:cNvPr id="24737" name="Group 192"/>
                <p:cNvGrpSpPr>
                  <a:grpSpLocks/>
                </p:cNvGrpSpPr>
                <p:nvPr/>
              </p:nvGrpSpPr>
              <p:grpSpPr bwMode="auto">
                <a:xfrm rot="1353540">
                  <a:off x="2682" y="1111"/>
                  <a:ext cx="743" cy="186"/>
                  <a:chOff x="1565" y="2568"/>
                  <a:chExt cx="1118" cy="279"/>
                </a:xfrm>
              </p:grpSpPr>
              <p:sp>
                <p:nvSpPr>
                  <p:cNvPr id="24769" name="AutoShape 193"/>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70" name="AutoShape 194"/>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71" name="AutoShape 195"/>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72" name="AutoShape 196"/>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grpSp>
        <p:grpSp>
          <p:nvGrpSpPr>
            <p:cNvPr id="24738" name="Group 197"/>
            <p:cNvGrpSpPr>
              <a:grpSpLocks/>
            </p:cNvGrpSpPr>
            <p:nvPr/>
          </p:nvGrpSpPr>
          <p:grpSpPr bwMode="auto">
            <a:xfrm rot="-232145">
              <a:off x="2565" y="3207"/>
              <a:ext cx="956" cy="259"/>
              <a:chOff x="1824" y="2448"/>
              <a:chExt cx="987" cy="266"/>
            </a:xfrm>
          </p:grpSpPr>
          <p:grpSp>
            <p:nvGrpSpPr>
              <p:cNvPr id="24743" name="Group 198"/>
              <p:cNvGrpSpPr>
                <a:grpSpLocks/>
              </p:cNvGrpSpPr>
              <p:nvPr/>
            </p:nvGrpSpPr>
            <p:grpSpPr bwMode="auto">
              <a:xfrm rot="513316">
                <a:off x="1824" y="2448"/>
                <a:ext cx="957" cy="242"/>
                <a:chOff x="2598" y="1026"/>
                <a:chExt cx="957" cy="242"/>
              </a:xfrm>
            </p:grpSpPr>
            <p:grpSp>
              <p:nvGrpSpPr>
                <p:cNvPr id="24748" name="Group 199"/>
                <p:cNvGrpSpPr>
                  <a:grpSpLocks/>
                </p:cNvGrpSpPr>
                <p:nvPr/>
              </p:nvGrpSpPr>
              <p:grpSpPr bwMode="auto">
                <a:xfrm rot="-9970459" flipH="1" flipV="1">
                  <a:off x="2598" y="1026"/>
                  <a:ext cx="957" cy="242"/>
                  <a:chOff x="2532" y="1051"/>
                  <a:chExt cx="893" cy="246"/>
                </a:xfrm>
              </p:grpSpPr>
              <p:grpSp>
                <p:nvGrpSpPr>
                  <p:cNvPr id="24750" name="Group 200"/>
                  <p:cNvGrpSpPr>
                    <a:grpSpLocks/>
                  </p:cNvGrpSpPr>
                  <p:nvPr/>
                </p:nvGrpSpPr>
                <p:grpSpPr bwMode="auto">
                  <a:xfrm>
                    <a:off x="2532" y="1051"/>
                    <a:ext cx="743" cy="185"/>
                    <a:chOff x="1565" y="2568"/>
                    <a:chExt cx="1118" cy="279"/>
                  </a:xfrm>
                </p:grpSpPr>
                <p:sp>
                  <p:nvSpPr>
                    <p:cNvPr id="24777" name="AutoShape 201"/>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78" name="AutoShape 202"/>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79" name="AutoShape 203"/>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80" name="AutoShape 204"/>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nvGrpSpPr>
                  <p:cNvPr id="24751" name="Group 205"/>
                  <p:cNvGrpSpPr>
                    <a:grpSpLocks/>
                  </p:cNvGrpSpPr>
                  <p:nvPr/>
                </p:nvGrpSpPr>
                <p:grpSpPr bwMode="auto">
                  <a:xfrm rot="1353540">
                    <a:off x="2682" y="1111"/>
                    <a:ext cx="743" cy="186"/>
                    <a:chOff x="1565" y="2568"/>
                    <a:chExt cx="1118" cy="279"/>
                  </a:xfrm>
                </p:grpSpPr>
                <p:sp>
                  <p:nvSpPr>
                    <p:cNvPr id="24782" name="AutoShape 206"/>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83" name="AutoShape 207"/>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84" name="AutoShape 208"/>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85" name="AutoShape 209"/>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grpSp>
              <p:nvGrpSpPr>
                <p:cNvPr id="24752" name="Group 210"/>
                <p:cNvGrpSpPr>
                  <a:grpSpLocks/>
                </p:cNvGrpSpPr>
                <p:nvPr/>
              </p:nvGrpSpPr>
              <p:grpSpPr bwMode="auto">
                <a:xfrm rot="-9970459" flipH="1" flipV="1">
                  <a:off x="2688" y="1056"/>
                  <a:ext cx="784" cy="198"/>
                  <a:chOff x="2532" y="1051"/>
                  <a:chExt cx="893" cy="246"/>
                </a:xfrm>
              </p:grpSpPr>
              <p:grpSp>
                <p:nvGrpSpPr>
                  <p:cNvPr id="24757" name="Group 211"/>
                  <p:cNvGrpSpPr>
                    <a:grpSpLocks/>
                  </p:cNvGrpSpPr>
                  <p:nvPr/>
                </p:nvGrpSpPr>
                <p:grpSpPr bwMode="auto">
                  <a:xfrm>
                    <a:off x="2532" y="1051"/>
                    <a:ext cx="743" cy="185"/>
                    <a:chOff x="1565" y="2568"/>
                    <a:chExt cx="1118" cy="279"/>
                  </a:xfrm>
                </p:grpSpPr>
                <p:sp>
                  <p:nvSpPr>
                    <p:cNvPr id="24788" name="AutoShape 212"/>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89" name="AutoShape 213"/>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90" name="AutoShape 214"/>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91" name="AutoShape 215"/>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nvGrpSpPr>
                  <p:cNvPr id="24762" name="Group 216"/>
                  <p:cNvGrpSpPr>
                    <a:grpSpLocks/>
                  </p:cNvGrpSpPr>
                  <p:nvPr/>
                </p:nvGrpSpPr>
                <p:grpSpPr bwMode="auto">
                  <a:xfrm rot="1353540">
                    <a:off x="2682" y="1111"/>
                    <a:ext cx="743" cy="186"/>
                    <a:chOff x="1565" y="2568"/>
                    <a:chExt cx="1118" cy="279"/>
                  </a:xfrm>
                </p:grpSpPr>
                <p:sp>
                  <p:nvSpPr>
                    <p:cNvPr id="24793" name="AutoShape 217"/>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94" name="AutoShape 218"/>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95" name="AutoShape 219"/>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sp>
                  <p:nvSpPr>
                    <p:cNvPr id="24796" name="AutoShape 220"/>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id-ID"/>
                    </a:p>
                  </p:txBody>
                </p:sp>
              </p:grpSp>
            </p:grpSp>
          </p:grpSp>
          <p:grpSp>
            <p:nvGrpSpPr>
              <p:cNvPr id="24763" name="Group 221"/>
              <p:cNvGrpSpPr>
                <a:grpSpLocks/>
              </p:cNvGrpSpPr>
              <p:nvPr/>
            </p:nvGrpSpPr>
            <p:grpSpPr bwMode="auto">
              <a:xfrm rot="513316">
                <a:off x="1854" y="2472"/>
                <a:ext cx="957" cy="242"/>
                <a:chOff x="2598" y="1026"/>
                <a:chExt cx="957" cy="242"/>
              </a:xfrm>
            </p:grpSpPr>
            <p:grpSp>
              <p:nvGrpSpPr>
                <p:cNvPr id="24768" name="Group 222"/>
                <p:cNvGrpSpPr>
                  <a:grpSpLocks/>
                </p:cNvGrpSpPr>
                <p:nvPr/>
              </p:nvGrpSpPr>
              <p:grpSpPr bwMode="auto">
                <a:xfrm rot="-9970459" flipH="1" flipV="1">
                  <a:off x="2598" y="1026"/>
                  <a:ext cx="957" cy="242"/>
                  <a:chOff x="2532" y="1051"/>
                  <a:chExt cx="893" cy="246"/>
                </a:xfrm>
              </p:grpSpPr>
              <p:grpSp>
                <p:nvGrpSpPr>
                  <p:cNvPr id="24773" name="Group 223"/>
                  <p:cNvGrpSpPr>
                    <a:grpSpLocks/>
                  </p:cNvGrpSpPr>
                  <p:nvPr/>
                </p:nvGrpSpPr>
                <p:grpSpPr bwMode="auto">
                  <a:xfrm>
                    <a:off x="2532" y="1051"/>
                    <a:ext cx="743" cy="185"/>
                    <a:chOff x="1565" y="2568"/>
                    <a:chExt cx="1118" cy="279"/>
                  </a:xfrm>
                </p:grpSpPr>
                <p:sp>
                  <p:nvSpPr>
                    <p:cNvPr id="24800" name="AutoShape 224"/>
                    <p:cNvSpPr>
                      <a:spLocks noChangeArrowheads="1"/>
                    </p:cNvSpPr>
                    <p:nvPr/>
                  </p:nvSpPr>
                  <p:spPr bwMode="ltGray">
                    <a:xfrm rot="5263130">
                      <a:off x="1859"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801" name="AutoShape 225"/>
                    <p:cNvSpPr>
                      <a:spLocks noChangeArrowheads="1"/>
                    </p:cNvSpPr>
                    <p:nvPr/>
                  </p:nvSpPr>
                  <p:spPr bwMode="ltGray">
                    <a:xfrm rot="6078281">
                      <a:off x="1995"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802" name="AutoShape 226"/>
                    <p:cNvSpPr>
                      <a:spLocks noChangeArrowheads="1"/>
                    </p:cNvSpPr>
                    <p:nvPr/>
                  </p:nvSpPr>
                  <p:spPr bwMode="ltGray">
                    <a:xfrm rot="6373927">
                      <a:off x="2071" y="229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803" name="AutoShape 227"/>
                    <p:cNvSpPr>
                      <a:spLocks noChangeArrowheads="1"/>
                    </p:cNvSpPr>
                    <p:nvPr/>
                  </p:nvSpPr>
                  <p:spPr bwMode="lt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grpSp>
              <p:grpSp>
                <p:nvGrpSpPr>
                  <p:cNvPr id="24774" name="Group 228"/>
                  <p:cNvGrpSpPr>
                    <a:grpSpLocks/>
                  </p:cNvGrpSpPr>
                  <p:nvPr/>
                </p:nvGrpSpPr>
                <p:grpSpPr bwMode="auto">
                  <a:xfrm rot="1353540">
                    <a:off x="2682" y="1111"/>
                    <a:ext cx="743" cy="186"/>
                    <a:chOff x="1565" y="2568"/>
                    <a:chExt cx="1118" cy="279"/>
                  </a:xfrm>
                </p:grpSpPr>
                <p:sp>
                  <p:nvSpPr>
                    <p:cNvPr id="24805" name="AutoShape 229"/>
                    <p:cNvSpPr>
                      <a:spLocks noChangeArrowheads="1"/>
                    </p:cNvSpPr>
                    <p:nvPr/>
                  </p:nvSpPr>
                  <p:spPr bwMode="ltGray">
                    <a:xfrm rot="5263130">
                      <a:off x="1859"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806" name="AutoShape 230"/>
                    <p:cNvSpPr>
                      <a:spLocks noChangeArrowheads="1"/>
                    </p:cNvSpPr>
                    <p:nvPr/>
                  </p:nvSpPr>
                  <p:spPr bwMode="ltGray">
                    <a:xfrm rot="6078281">
                      <a:off x="1995"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807" name="AutoShape 231"/>
                    <p:cNvSpPr>
                      <a:spLocks noChangeArrowheads="1"/>
                    </p:cNvSpPr>
                    <p:nvPr/>
                  </p:nvSpPr>
                  <p:spPr bwMode="ltGray">
                    <a:xfrm rot="6373927">
                      <a:off x="2071" y="229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808" name="AutoShape 232"/>
                    <p:cNvSpPr>
                      <a:spLocks noChangeArrowheads="1"/>
                    </p:cNvSpPr>
                    <p:nvPr/>
                  </p:nvSpPr>
                  <p:spPr bwMode="lt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grpSp>
            </p:grpSp>
            <p:grpSp>
              <p:nvGrpSpPr>
                <p:cNvPr id="24775" name="Group 233"/>
                <p:cNvGrpSpPr>
                  <a:grpSpLocks/>
                </p:cNvGrpSpPr>
                <p:nvPr/>
              </p:nvGrpSpPr>
              <p:grpSpPr bwMode="auto">
                <a:xfrm rot="-9970459" flipH="1" flipV="1">
                  <a:off x="2688" y="1056"/>
                  <a:ext cx="784" cy="198"/>
                  <a:chOff x="2532" y="1051"/>
                  <a:chExt cx="893" cy="246"/>
                </a:xfrm>
              </p:grpSpPr>
              <p:grpSp>
                <p:nvGrpSpPr>
                  <p:cNvPr id="24776" name="Group 234"/>
                  <p:cNvGrpSpPr>
                    <a:grpSpLocks/>
                  </p:cNvGrpSpPr>
                  <p:nvPr/>
                </p:nvGrpSpPr>
                <p:grpSpPr bwMode="auto">
                  <a:xfrm>
                    <a:off x="2532" y="1051"/>
                    <a:ext cx="743" cy="185"/>
                    <a:chOff x="1565" y="2568"/>
                    <a:chExt cx="1118" cy="279"/>
                  </a:xfrm>
                </p:grpSpPr>
                <p:sp>
                  <p:nvSpPr>
                    <p:cNvPr id="24811" name="AutoShape 235"/>
                    <p:cNvSpPr>
                      <a:spLocks noChangeArrowheads="1"/>
                    </p:cNvSpPr>
                    <p:nvPr/>
                  </p:nvSpPr>
                  <p:spPr bwMode="ltGray">
                    <a:xfrm rot="5263130">
                      <a:off x="1859"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812" name="AutoShape 236"/>
                    <p:cNvSpPr>
                      <a:spLocks noChangeArrowheads="1"/>
                    </p:cNvSpPr>
                    <p:nvPr/>
                  </p:nvSpPr>
                  <p:spPr bwMode="ltGray">
                    <a:xfrm rot="6078281">
                      <a:off x="1995"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813" name="AutoShape 237"/>
                    <p:cNvSpPr>
                      <a:spLocks noChangeArrowheads="1"/>
                    </p:cNvSpPr>
                    <p:nvPr/>
                  </p:nvSpPr>
                  <p:spPr bwMode="ltGray">
                    <a:xfrm rot="6373927">
                      <a:off x="2071" y="229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814" name="AutoShape 238"/>
                    <p:cNvSpPr>
                      <a:spLocks noChangeArrowheads="1"/>
                    </p:cNvSpPr>
                    <p:nvPr/>
                  </p:nvSpPr>
                  <p:spPr bwMode="lt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grpSp>
              <p:grpSp>
                <p:nvGrpSpPr>
                  <p:cNvPr id="24781" name="Group 239"/>
                  <p:cNvGrpSpPr>
                    <a:grpSpLocks/>
                  </p:cNvGrpSpPr>
                  <p:nvPr/>
                </p:nvGrpSpPr>
                <p:grpSpPr bwMode="auto">
                  <a:xfrm rot="1353540">
                    <a:off x="2682" y="1111"/>
                    <a:ext cx="743" cy="186"/>
                    <a:chOff x="1565" y="2568"/>
                    <a:chExt cx="1118" cy="279"/>
                  </a:xfrm>
                </p:grpSpPr>
                <p:sp>
                  <p:nvSpPr>
                    <p:cNvPr id="24816" name="AutoShape 240"/>
                    <p:cNvSpPr>
                      <a:spLocks noChangeArrowheads="1"/>
                    </p:cNvSpPr>
                    <p:nvPr/>
                  </p:nvSpPr>
                  <p:spPr bwMode="ltGray">
                    <a:xfrm rot="5263130">
                      <a:off x="1859"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817" name="AutoShape 241"/>
                    <p:cNvSpPr>
                      <a:spLocks noChangeArrowheads="1"/>
                    </p:cNvSpPr>
                    <p:nvPr/>
                  </p:nvSpPr>
                  <p:spPr bwMode="ltGray">
                    <a:xfrm rot="6078281">
                      <a:off x="1995"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818" name="AutoShape 242"/>
                    <p:cNvSpPr>
                      <a:spLocks noChangeArrowheads="1"/>
                    </p:cNvSpPr>
                    <p:nvPr/>
                  </p:nvSpPr>
                  <p:spPr bwMode="ltGray">
                    <a:xfrm rot="6373927">
                      <a:off x="2071" y="229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sp>
                  <p:nvSpPr>
                    <p:cNvPr id="24819" name="AutoShape 243"/>
                    <p:cNvSpPr>
                      <a:spLocks noChangeArrowheads="1"/>
                    </p:cNvSpPr>
                    <p:nvPr/>
                  </p:nvSpPr>
                  <p:spPr bwMode="lt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id-ID"/>
                    </a:p>
                  </p:txBody>
                </p:sp>
              </p:grpSp>
            </p:grpSp>
          </p:grpSp>
        </p:grpSp>
      </p:grpSp>
      <p:sp>
        <p:nvSpPr>
          <p:cNvPr id="24820" name="Rectangle 244"/>
          <p:cNvSpPr>
            <a:spLocks noChangeArrowheads="1"/>
          </p:cNvSpPr>
          <p:nvPr/>
        </p:nvSpPr>
        <p:spPr bwMode="auto">
          <a:xfrm>
            <a:off x="3825875" y="2468563"/>
            <a:ext cx="1295400" cy="646331"/>
          </a:xfrm>
          <a:prstGeom prst="rect">
            <a:avLst/>
          </a:prstGeom>
          <a:noFill/>
          <a:ln w="9525">
            <a:noFill/>
            <a:miter lim="800000"/>
            <a:headEnd/>
            <a:tailEnd/>
          </a:ln>
          <a:effectLst>
            <a:outerShdw dist="17961" dir="2700000" algn="ctr" rotWithShape="0">
              <a:srgbClr val="080808">
                <a:alpha val="50000"/>
              </a:srgbClr>
            </a:outerShdw>
          </a:effectLst>
        </p:spPr>
        <p:txBody>
          <a:bodyPr>
            <a:spAutoFit/>
          </a:bodyPr>
          <a:lstStyle/>
          <a:p>
            <a:pPr algn="ctr" eaLnBrk="0" hangingPunct="0"/>
            <a:r>
              <a:rPr lang="id-ID" b="1" dirty="0" smtClean="0">
                <a:solidFill>
                  <a:srgbClr val="FEFEFE"/>
                </a:solidFill>
              </a:rPr>
              <a:t>Kebijakan</a:t>
            </a:r>
          </a:p>
          <a:p>
            <a:pPr algn="ctr" eaLnBrk="0" hangingPunct="0"/>
            <a:r>
              <a:rPr lang="id-ID" b="1" dirty="0" smtClean="0">
                <a:solidFill>
                  <a:srgbClr val="FEFEFE"/>
                </a:solidFill>
              </a:rPr>
              <a:t>tempat</a:t>
            </a:r>
            <a:endParaRPr lang="en-US" b="1" dirty="0">
              <a:solidFill>
                <a:srgbClr val="FEFEFE"/>
              </a:solidFill>
            </a:endParaRPr>
          </a:p>
        </p:txBody>
      </p:sp>
      <p:sp>
        <p:nvSpPr>
          <p:cNvPr id="24821" name="Rectangle 245"/>
          <p:cNvSpPr>
            <a:spLocks noChangeArrowheads="1"/>
          </p:cNvSpPr>
          <p:nvPr/>
        </p:nvSpPr>
        <p:spPr bwMode="auto">
          <a:xfrm>
            <a:off x="2203450" y="3840163"/>
            <a:ext cx="1295400" cy="646331"/>
          </a:xfrm>
          <a:prstGeom prst="rect">
            <a:avLst/>
          </a:prstGeom>
          <a:noFill/>
          <a:ln w="9525">
            <a:noFill/>
            <a:miter lim="800000"/>
            <a:headEnd/>
            <a:tailEnd/>
          </a:ln>
          <a:effectLst>
            <a:outerShdw dist="17961" dir="2700000" algn="ctr" rotWithShape="0">
              <a:srgbClr val="080808">
                <a:alpha val="50000"/>
              </a:srgbClr>
            </a:outerShdw>
          </a:effectLst>
        </p:spPr>
        <p:txBody>
          <a:bodyPr>
            <a:spAutoFit/>
          </a:bodyPr>
          <a:lstStyle/>
          <a:p>
            <a:pPr algn="ctr" eaLnBrk="0" hangingPunct="0"/>
            <a:r>
              <a:rPr lang="id-ID" b="1" dirty="0" smtClean="0">
                <a:solidFill>
                  <a:srgbClr val="FEFEFE"/>
                </a:solidFill>
              </a:rPr>
              <a:t>Kebijakan </a:t>
            </a:r>
          </a:p>
          <a:p>
            <a:pPr algn="ctr" eaLnBrk="0" hangingPunct="0"/>
            <a:r>
              <a:rPr lang="id-ID" b="1" dirty="0" smtClean="0">
                <a:solidFill>
                  <a:srgbClr val="FEFEFE"/>
                </a:solidFill>
              </a:rPr>
              <a:t>promosi</a:t>
            </a:r>
            <a:endParaRPr lang="en-US" b="1" dirty="0">
              <a:solidFill>
                <a:srgbClr val="FEFEFE"/>
              </a:solidFill>
            </a:endParaRPr>
          </a:p>
        </p:txBody>
      </p:sp>
      <p:sp>
        <p:nvSpPr>
          <p:cNvPr id="24822" name="Rectangle 246"/>
          <p:cNvSpPr>
            <a:spLocks noChangeArrowheads="1"/>
          </p:cNvSpPr>
          <p:nvPr/>
        </p:nvSpPr>
        <p:spPr bwMode="auto">
          <a:xfrm>
            <a:off x="5416550" y="3840163"/>
            <a:ext cx="1295400" cy="646331"/>
          </a:xfrm>
          <a:prstGeom prst="rect">
            <a:avLst/>
          </a:prstGeom>
          <a:noFill/>
          <a:ln w="9525">
            <a:noFill/>
            <a:miter lim="800000"/>
            <a:headEnd/>
            <a:tailEnd/>
          </a:ln>
          <a:effectLst>
            <a:outerShdw dist="17961" dir="2700000" algn="ctr" rotWithShape="0">
              <a:srgbClr val="080808">
                <a:alpha val="50000"/>
              </a:srgbClr>
            </a:outerShdw>
          </a:effectLst>
        </p:spPr>
        <p:txBody>
          <a:bodyPr>
            <a:spAutoFit/>
          </a:bodyPr>
          <a:lstStyle/>
          <a:p>
            <a:pPr algn="ctr" eaLnBrk="0" hangingPunct="0"/>
            <a:r>
              <a:rPr lang="id-ID" b="1" dirty="0" smtClean="0">
                <a:solidFill>
                  <a:srgbClr val="FEFEFE"/>
                </a:solidFill>
              </a:rPr>
              <a:t>Kebijakan</a:t>
            </a:r>
          </a:p>
          <a:p>
            <a:pPr algn="ctr" eaLnBrk="0" hangingPunct="0"/>
            <a:r>
              <a:rPr lang="id-ID" b="1" dirty="0" smtClean="0">
                <a:solidFill>
                  <a:srgbClr val="FEFEFE"/>
                </a:solidFill>
              </a:rPr>
              <a:t>harga</a:t>
            </a:r>
            <a:endParaRPr lang="en-US" b="1" dirty="0">
              <a:solidFill>
                <a:srgbClr val="FEFEFE"/>
              </a:solidFill>
            </a:endParaRPr>
          </a:p>
        </p:txBody>
      </p:sp>
      <p:sp>
        <p:nvSpPr>
          <p:cNvPr id="24823" name="Rectangle 247"/>
          <p:cNvSpPr>
            <a:spLocks noChangeArrowheads="1"/>
          </p:cNvSpPr>
          <p:nvPr/>
        </p:nvSpPr>
        <p:spPr bwMode="auto">
          <a:xfrm>
            <a:off x="3892550" y="5410200"/>
            <a:ext cx="1295400" cy="646331"/>
          </a:xfrm>
          <a:prstGeom prst="rect">
            <a:avLst/>
          </a:prstGeom>
          <a:noFill/>
          <a:ln w="9525">
            <a:noFill/>
            <a:miter lim="800000"/>
            <a:headEnd/>
            <a:tailEnd/>
          </a:ln>
          <a:effectLst>
            <a:outerShdw dist="17961" dir="2700000" algn="ctr" rotWithShape="0">
              <a:srgbClr val="080808">
                <a:alpha val="50000"/>
              </a:srgbClr>
            </a:outerShdw>
          </a:effectLst>
        </p:spPr>
        <p:txBody>
          <a:bodyPr>
            <a:spAutoFit/>
          </a:bodyPr>
          <a:lstStyle/>
          <a:p>
            <a:pPr algn="ctr" eaLnBrk="0" hangingPunct="0"/>
            <a:r>
              <a:rPr lang="id-ID" b="1" dirty="0" smtClean="0">
                <a:solidFill>
                  <a:srgbClr val="FEFEFE"/>
                </a:solidFill>
              </a:rPr>
              <a:t>Kebijakan produksi</a:t>
            </a:r>
            <a:endParaRPr lang="en-US" b="1" dirty="0">
              <a:solidFill>
                <a:srgbClr val="FEFEFE"/>
              </a:solidFill>
            </a:endParaRPr>
          </a:p>
        </p:txBody>
      </p:sp>
      <p:sp>
        <p:nvSpPr>
          <p:cNvPr id="24828" name="Rectangle 252"/>
          <p:cNvSpPr>
            <a:spLocks noChangeArrowheads="1"/>
          </p:cNvSpPr>
          <p:nvPr/>
        </p:nvSpPr>
        <p:spPr bwMode="gray">
          <a:xfrm>
            <a:off x="3382963" y="3840163"/>
            <a:ext cx="2133600" cy="707886"/>
          </a:xfrm>
          <a:prstGeom prst="rect">
            <a:avLst/>
          </a:prstGeom>
          <a:noFill/>
          <a:ln w="9525" algn="ctr">
            <a:noFill/>
            <a:miter lim="800000"/>
            <a:headEnd/>
            <a:tailEnd/>
          </a:ln>
          <a:effectLst/>
        </p:spPr>
        <p:txBody>
          <a:bodyPr>
            <a:spAutoFit/>
          </a:bodyPr>
          <a:lstStyle/>
          <a:p>
            <a:pPr algn="ctr"/>
            <a:r>
              <a:rPr lang="id-ID" sz="2000" b="1" dirty="0" smtClean="0">
                <a:solidFill>
                  <a:schemeClr val="tx2"/>
                </a:solidFill>
              </a:rPr>
              <a:t>MANAJEMEN</a:t>
            </a:r>
          </a:p>
          <a:p>
            <a:pPr algn="ctr"/>
            <a:r>
              <a:rPr lang="id-ID" sz="2000" b="1" dirty="0" smtClean="0">
                <a:solidFill>
                  <a:schemeClr val="tx2"/>
                </a:solidFill>
              </a:rPr>
              <a:t>AGRIBISNIS</a:t>
            </a:r>
            <a:endParaRPr lang="en-US" sz="2000" b="1" dirty="0">
              <a:solidFill>
                <a:schemeClr val="tx2"/>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id-ID" dirty="0" smtClean="0"/>
              <a:t>Kebijakan manajemen agribisnis </a:t>
            </a:r>
            <a:endParaRPr lang="en-US" dirty="0"/>
          </a:p>
        </p:txBody>
      </p:sp>
      <p:sp>
        <p:nvSpPr>
          <p:cNvPr id="31747" name="Rectangle 3"/>
          <p:cNvSpPr>
            <a:spLocks noChangeArrowheads="1"/>
          </p:cNvSpPr>
          <p:nvPr/>
        </p:nvSpPr>
        <p:spPr bwMode="auto">
          <a:xfrm>
            <a:off x="914400" y="1433513"/>
            <a:ext cx="7526338" cy="1892826"/>
          </a:xfrm>
          <a:prstGeom prst="rect">
            <a:avLst/>
          </a:prstGeom>
          <a:noFill/>
          <a:ln w="9525" algn="ctr">
            <a:noFill/>
            <a:miter lim="800000"/>
            <a:headEnd/>
            <a:tailEnd/>
          </a:ln>
          <a:effectLst/>
        </p:spPr>
        <p:txBody>
          <a:bodyPr>
            <a:spAutoFit/>
          </a:bodyPr>
          <a:lstStyle/>
          <a:p>
            <a:pPr eaLnBrk="0" hangingPunct="0">
              <a:lnSpc>
                <a:spcPct val="110000"/>
              </a:lnSpc>
            </a:pPr>
            <a:r>
              <a:rPr lang="en-US" b="1" dirty="0">
                <a:solidFill>
                  <a:srgbClr val="000000"/>
                </a:solidFill>
              </a:rPr>
              <a:t> </a:t>
            </a:r>
            <a:r>
              <a:rPr lang="id-ID" dirty="0" smtClean="0">
                <a:solidFill>
                  <a:srgbClr val="080808"/>
                </a:solidFill>
              </a:rPr>
              <a:t>Apakah pada aspek realisasi kebijakan manajemen  agribisnis sudahkah konsep ini dilakukan oleh para petani atau konsep agribisnis dilakukan produsen yang berskala besar saja? </a:t>
            </a:r>
          </a:p>
          <a:p>
            <a:pPr eaLnBrk="0" hangingPunct="0">
              <a:lnSpc>
                <a:spcPct val="110000"/>
              </a:lnSpc>
            </a:pPr>
            <a:r>
              <a:rPr lang="id-ID" dirty="0" smtClean="0">
                <a:solidFill>
                  <a:srgbClr val="080808"/>
                </a:solidFill>
              </a:rPr>
              <a:t>Secara fakktuil dapat di lihat bahwasannya corak pertanian tergolong dualisme pertanian</a:t>
            </a:r>
          </a:p>
          <a:p>
            <a:pPr>
              <a:buClr>
                <a:srgbClr val="D7181F"/>
              </a:buClr>
              <a:buFont typeface="Wingdings" pitchFamily="2" charset="2"/>
              <a:buChar char="v"/>
              <a:tabLst>
                <a:tab pos="4460875" algn="l"/>
              </a:tabLst>
            </a:pPr>
            <a:endParaRPr lang="en-US" dirty="0">
              <a:solidFill>
                <a:srgbClr val="000000"/>
              </a:solidFill>
            </a:endParaRPr>
          </a:p>
        </p:txBody>
      </p:sp>
      <p:sp>
        <p:nvSpPr>
          <p:cNvPr id="31748" name="AutoShape 4"/>
          <p:cNvSpPr>
            <a:spLocks noChangeArrowheads="1"/>
          </p:cNvSpPr>
          <p:nvPr/>
        </p:nvSpPr>
        <p:spPr bwMode="gray">
          <a:xfrm>
            <a:off x="1038225" y="2928934"/>
            <a:ext cx="1962139" cy="3090866"/>
          </a:xfrm>
          <a:prstGeom prst="roundRect">
            <a:avLst>
              <a:gd name="adj" fmla="val 9481"/>
            </a:avLst>
          </a:prstGeom>
          <a:gradFill rotWithShape="1">
            <a:gsLst>
              <a:gs pos="0">
                <a:srgbClr val="DFDFDF"/>
              </a:gs>
              <a:gs pos="50000">
                <a:srgbClr val="DFDFDF">
                  <a:gamma/>
                  <a:tint val="24314"/>
                  <a:invGamma/>
                </a:srgbClr>
              </a:gs>
              <a:gs pos="100000">
                <a:srgbClr val="DFDFDF"/>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anchor="ctr"/>
          <a:lstStyle/>
          <a:p>
            <a:r>
              <a:rPr lang="id-ID" dirty="0" smtClean="0"/>
              <a:t>  </a:t>
            </a:r>
            <a:endParaRPr lang="id-ID" dirty="0"/>
          </a:p>
        </p:txBody>
      </p:sp>
      <p:sp>
        <p:nvSpPr>
          <p:cNvPr id="31749" name="AutoShape 5"/>
          <p:cNvSpPr>
            <a:spLocks noChangeArrowheads="1"/>
          </p:cNvSpPr>
          <p:nvPr/>
        </p:nvSpPr>
        <p:spPr bwMode="gray">
          <a:xfrm rot="-5400000">
            <a:off x="246848" y="4072736"/>
            <a:ext cx="2500331" cy="498475"/>
          </a:xfrm>
          <a:prstGeom prst="roundRect">
            <a:avLst>
              <a:gd name="adj" fmla="val 50000"/>
            </a:avLst>
          </a:prstGeom>
          <a:solidFill>
            <a:srgbClr val="5F5F5F"/>
          </a:solidFill>
          <a:ln w="28575">
            <a:solidFill>
              <a:srgbClr val="EAEAEA"/>
            </a:solidFill>
            <a:round/>
            <a:headEnd/>
            <a:tailEnd/>
          </a:ln>
          <a:effectLst/>
        </p:spPr>
        <p:txBody>
          <a:bodyPr wrap="none" anchor="ctr"/>
          <a:lstStyle/>
          <a:p>
            <a:endParaRPr lang="id-ID"/>
          </a:p>
        </p:txBody>
      </p:sp>
      <p:sp>
        <p:nvSpPr>
          <p:cNvPr id="31751" name="AutoShape 7"/>
          <p:cNvSpPr>
            <a:spLocks noChangeArrowheads="1"/>
          </p:cNvSpPr>
          <p:nvPr/>
        </p:nvSpPr>
        <p:spPr bwMode="gray">
          <a:xfrm rot="-5400000">
            <a:off x="1177900" y="4037017"/>
            <a:ext cx="2428892" cy="498475"/>
          </a:xfrm>
          <a:prstGeom prst="roundRect">
            <a:avLst>
              <a:gd name="adj" fmla="val 50000"/>
            </a:avLst>
          </a:prstGeom>
          <a:solidFill>
            <a:srgbClr val="5F5F5F"/>
          </a:solidFill>
          <a:ln w="28575">
            <a:solidFill>
              <a:srgbClr val="EAEAEA"/>
            </a:solidFill>
            <a:round/>
            <a:headEnd/>
            <a:tailEnd/>
          </a:ln>
          <a:effectLst/>
        </p:spPr>
        <p:txBody>
          <a:bodyPr wrap="none" anchor="ctr"/>
          <a:lstStyle/>
          <a:p>
            <a:endParaRPr lang="id-ID"/>
          </a:p>
        </p:txBody>
      </p:sp>
      <p:grpSp>
        <p:nvGrpSpPr>
          <p:cNvPr id="2" name="Group 9"/>
          <p:cNvGrpSpPr>
            <a:grpSpLocks/>
          </p:cNvGrpSpPr>
          <p:nvPr/>
        </p:nvGrpSpPr>
        <p:grpSpPr bwMode="auto">
          <a:xfrm>
            <a:off x="1284288" y="3714752"/>
            <a:ext cx="501630" cy="1857639"/>
            <a:chOff x="870" y="1960"/>
            <a:chExt cx="271" cy="1399"/>
          </a:xfrm>
        </p:grpSpPr>
        <p:sp>
          <p:nvSpPr>
            <p:cNvPr id="31754" name="AutoShape 10"/>
            <p:cNvSpPr>
              <a:spLocks noChangeArrowheads="1"/>
            </p:cNvSpPr>
            <p:nvPr/>
          </p:nvSpPr>
          <p:spPr bwMode="gray">
            <a:xfrm rot="-5400000">
              <a:off x="397" y="2433"/>
              <a:ext cx="1213" cy="267"/>
            </a:xfrm>
            <a:prstGeom prst="roundRect">
              <a:avLst>
                <a:gd name="adj" fmla="val 50000"/>
              </a:avLst>
            </a:prstGeom>
            <a:solidFill>
              <a:schemeClr val="hlink"/>
            </a:solidFill>
            <a:ln w="28575">
              <a:noFill/>
              <a:round/>
              <a:headEnd/>
              <a:tailEnd/>
            </a:ln>
            <a:effectLst/>
          </p:spPr>
          <p:txBody>
            <a:bodyPr wrap="none" anchor="ctr"/>
            <a:lstStyle/>
            <a:p>
              <a:endParaRPr lang="id-ID"/>
            </a:p>
          </p:txBody>
        </p:sp>
        <p:sp>
          <p:nvSpPr>
            <p:cNvPr id="31755" name="AutoShape 11"/>
            <p:cNvSpPr>
              <a:spLocks noChangeArrowheads="1"/>
            </p:cNvSpPr>
            <p:nvPr/>
          </p:nvSpPr>
          <p:spPr bwMode="gray">
            <a:xfrm rot="16200000">
              <a:off x="327" y="2545"/>
              <a:ext cx="1358" cy="270"/>
            </a:xfrm>
            <a:prstGeom prst="roundRect">
              <a:avLst>
                <a:gd name="adj" fmla="val 50000"/>
              </a:avLst>
            </a:prstGeom>
            <a:gradFill rotWithShape="1">
              <a:gsLst>
                <a:gs pos="0">
                  <a:schemeClr val="hlink"/>
                </a:gs>
                <a:gs pos="100000">
                  <a:schemeClr val="hlink">
                    <a:gamma/>
                    <a:tint val="0"/>
                    <a:invGamma/>
                  </a:schemeClr>
                </a:gs>
              </a:gsLst>
              <a:lin ang="5400000" scaled="1"/>
            </a:gradFill>
            <a:ln w="28575">
              <a:noFill/>
              <a:round/>
              <a:headEnd/>
              <a:tailEnd/>
            </a:ln>
            <a:effectLst/>
          </p:spPr>
          <p:txBody>
            <a:bodyPr wrap="none" anchor="ctr"/>
            <a:lstStyle/>
            <a:p>
              <a:endParaRPr lang="id-ID"/>
            </a:p>
          </p:txBody>
        </p:sp>
      </p:grpSp>
      <p:grpSp>
        <p:nvGrpSpPr>
          <p:cNvPr id="4" name="Group 15"/>
          <p:cNvGrpSpPr>
            <a:grpSpLocks/>
          </p:cNvGrpSpPr>
          <p:nvPr/>
        </p:nvGrpSpPr>
        <p:grpSpPr bwMode="auto">
          <a:xfrm>
            <a:off x="2143108" y="4214818"/>
            <a:ext cx="485766" cy="1357322"/>
            <a:chOff x="870" y="1960"/>
            <a:chExt cx="267" cy="1213"/>
          </a:xfrm>
        </p:grpSpPr>
        <p:sp>
          <p:nvSpPr>
            <p:cNvPr id="31760" name="AutoShape 16"/>
            <p:cNvSpPr>
              <a:spLocks noChangeArrowheads="1"/>
            </p:cNvSpPr>
            <p:nvPr/>
          </p:nvSpPr>
          <p:spPr bwMode="gray">
            <a:xfrm rot="-5400000">
              <a:off x="397" y="2433"/>
              <a:ext cx="1213" cy="267"/>
            </a:xfrm>
            <a:prstGeom prst="roundRect">
              <a:avLst>
                <a:gd name="adj" fmla="val 50000"/>
              </a:avLst>
            </a:prstGeom>
            <a:solidFill>
              <a:schemeClr val="accent2"/>
            </a:solidFill>
            <a:ln w="28575">
              <a:noFill/>
              <a:round/>
              <a:headEnd/>
              <a:tailEnd/>
            </a:ln>
            <a:effectLst/>
          </p:spPr>
          <p:txBody>
            <a:bodyPr wrap="none" anchor="ctr"/>
            <a:lstStyle/>
            <a:p>
              <a:endParaRPr lang="id-ID"/>
            </a:p>
          </p:txBody>
        </p:sp>
        <p:sp>
          <p:nvSpPr>
            <p:cNvPr id="31761" name="AutoShape 17"/>
            <p:cNvSpPr>
              <a:spLocks noChangeArrowheads="1"/>
            </p:cNvSpPr>
            <p:nvPr/>
          </p:nvSpPr>
          <p:spPr bwMode="gray">
            <a:xfrm rot="-5400000">
              <a:off x="454" y="2471"/>
              <a:ext cx="1165" cy="189"/>
            </a:xfrm>
            <a:prstGeom prst="roundRect">
              <a:avLst>
                <a:gd name="adj" fmla="val 50000"/>
              </a:avLst>
            </a:prstGeom>
            <a:gradFill rotWithShape="1">
              <a:gsLst>
                <a:gs pos="0">
                  <a:schemeClr val="accent2"/>
                </a:gs>
                <a:gs pos="100000">
                  <a:schemeClr val="accent2">
                    <a:gamma/>
                    <a:tint val="0"/>
                    <a:invGamma/>
                  </a:schemeClr>
                </a:gs>
              </a:gsLst>
              <a:lin ang="5400000" scaled="1"/>
            </a:gradFill>
            <a:ln w="28575">
              <a:noFill/>
              <a:round/>
              <a:headEnd/>
              <a:tailEnd/>
            </a:ln>
            <a:effectLst/>
          </p:spPr>
          <p:txBody>
            <a:bodyPr wrap="none" anchor="ctr"/>
            <a:lstStyle/>
            <a:p>
              <a:endParaRPr lang="id-ID"/>
            </a:p>
          </p:txBody>
        </p:sp>
      </p:grpSp>
      <p:sp>
        <p:nvSpPr>
          <p:cNvPr id="31766" name="Rectangle 22"/>
          <p:cNvSpPr>
            <a:spLocks noChangeArrowheads="1"/>
          </p:cNvSpPr>
          <p:nvPr/>
        </p:nvSpPr>
        <p:spPr bwMode="gray">
          <a:xfrm>
            <a:off x="1222375" y="3429001"/>
            <a:ext cx="543739" cy="307777"/>
          </a:xfrm>
          <a:prstGeom prst="rect">
            <a:avLst/>
          </a:prstGeom>
          <a:noFill/>
          <a:ln w="9525" algn="ctr">
            <a:noFill/>
            <a:miter lim="800000"/>
            <a:headEnd/>
            <a:tailEnd/>
          </a:ln>
          <a:effectLst/>
        </p:spPr>
        <p:txBody>
          <a:bodyPr wrap="square">
            <a:spAutoFit/>
          </a:bodyPr>
          <a:lstStyle/>
          <a:p>
            <a:pPr algn="ctr"/>
            <a:r>
              <a:rPr lang="id-ID" sz="1400" b="1" dirty="0" smtClean="0">
                <a:solidFill>
                  <a:srgbClr val="FFFFFF"/>
                </a:solidFill>
              </a:rPr>
              <a:t>67</a:t>
            </a:r>
            <a:r>
              <a:rPr lang="en-US" sz="1400" b="1" dirty="0" smtClean="0">
                <a:solidFill>
                  <a:srgbClr val="FFFFFF"/>
                </a:solidFill>
              </a:rPr>
              <a:t>%</a:t>
            </a:r>
            <a:endParaRPr lang="en-US" sz="1400" b="1" dirty="0">
              <a:solidFill>
                <a:srgbClr val="FFFFFF"/>
              </a:solidFill>
            </a:endParaRPr>
          </a:p>
        </p:txBody>
      </p:sp>
      <p:sp>
        <p:nvSpPr>
          <p:cNvPr id="31768" name="Rectangle 24"/>
          <p:cNvSpPr>
            <a:spLocks noChangeArrowheads="1"/>
          </p:cNvSpPr>
          <p:nvPr/>
        </p:nvSpPr>
        <p:spPr bwMode="gray">
          <a:xfrm>
            <a:off x="2143109" y="3857628"/>
            <a:ext cx="571504" cy="307777"/>
          </a:xfrm>
          <a:prstGeom prst="rect">
            <a:avLst/>
          </a:prstGeom>
          <a:noFill/>
          <a:ln w="9525" algn="ctr">
            <a:noFill/>
            <a:miter lim="800000"/>
            <a:headEnd/>
            <a:tailEnd/>
          </a:ln>
          <a:effectLst/>
        </p:spPr>
        <p:txBody>
          <a:bodyPr wrap="square">
            <a:spAutoFit/>
          </a:bodyPr>
          <a:lstStyle/>
          <a:p>
            <a:pPr algn="ctr"/>
            <a:r>
              <a:rPr lang="en-US" sz="1400" b="1" dirty="0" smtClean="0">
                <a:solidFill>
                  <a:srgbClr val="FFFFFF"/>
                </a:solidFill>
              </a:rPr>
              <a:t>3</a:t>
            </a:r>
            <a:r>
              <a:rPr lang="id-ID" sz="1400" b="1" dirty="0" smtClean="0">
                <a:solidFill>
                  <a:srgbClr val="FFFFFF"/>
                </a:solidFill>
              </a:rPr>
              <a:t>7</a:t>
            </a:r>
            <a:r>
              <a:rPr lang="en-US" sz="1400" b="1" dirty="0" smtClean="0">
                <a:solidFill>
                  <a:srgbClr val="FFFFFF"/>
                </a:solidFill>
              </a:rPr>
              <a:t>%</a:t>
            </a:r>
            <a:endParaRPr lang="en-US" sz="1400" b="1" dirty="0">
              <a:solidFill>
                <a:srgbClr val="FFFFFF"/>
              </a:solidFill>
            </a:endParaRPr>
          </a:p>
        </p:txBody>
      </p:sp>
      <p:sp>
        <p:nvSpPr>
          <p:cNvPr id="31770" name="AutoShape 26"/>
          <p:cNvSpPr>
            <a:spLocks noChangeArrowheads="1"/>
          </p:cNvSpPr>
          <p:nvPr/>
        </p:nvSpPr>
        <p:spPr bwMode="gray">
          <a:xfrm>
            <a:off x="3357554" y="3214686"/>
            <a:ext cx="4038600" cy="592137"/>
          </a:xfrm>
          <a:prstGeom prst="roundRect">
            <a:avLst>
              <a:gd name="adj" fmla="val 50000"/>
            </a:avLst>
          </a:prstGeom>
          <a:solidFill>
            <a:srgbClr val="777777"/>
          </a:solidFill>
          <a:ln w="28575">
            <a:solidFill>
              <a:srgbClr val="EAEAEA"/>
            </a:solidFill>
            <a:round/>
            <a:headEnd/>
            <a:tailEnd/>
          </a:ln>
          <a:effectLst/>
        </p:spPr>
        <p:txBody>
          <a:bodyPr wrap="none" anchor="ctr"/>
          <a:lstStyle/>
          <a:p>
            <a:r>
              <a:rPr lang="id-ID" dirty="0" smtClean="0"/>
              <a:t>      petani berskala luas lahan sempit </a:t>
            </a:r>
            <a:endParaRPr lang="id-ID" dirty="0"/>
          </a:p>
        </p:txBody>
      </p:sp>
      <p:grpSp>
        <p:nvGrpSpPr>
          <p:cNvPr id="6" name="Group 27"/>
          <p:cNvGrpSpPr>
            <a:grpSpLocks/>
          </p:cNvGrpSpPr>
          <p:nvPr/>
        </p:nvGrpSpPr>
        <p:grpSpPr bwMode="auto">
          <a:xfrm>
            <a:off x="3357554" y="3214686"/>
            <a:ext cx="552450" cy="584200"/>
            <a:chOff x="2959" y="1568"/>
            <a:chExt cx="454" cy="480"/>
          </a:xfrm>
        </p:grpSpPr>
        <p:grpSp>
          <p:nvGrpSpPr>
            <p:cNvPr id="7" name="Group 28"/>
            <p:cNvGrpSpPr>
              <a:grpSpLocks/>
            </p:cNvGrpSpPr>
            <p:nvPr/>
          </p:nvGrpSpPr>
          <p:grpSpPr bwMode="auto">
            <a:xfrm>
              <a:off x="2959" y="1568"/>
              <a:ext cx="454" cy="480"/>
              <a:chOff x="192" y="1917"/>
              <a:chExt cx="1042" cy="1102"/>
            </a:xfrm>
          </p:grpSpPr>
          <p:pic>
            <p:nvPicPr>
              <p:cNvPr id="31773" name="Picture 29" descr="light_shadow"/>
              <p:cNvPicPr>
                <a:picLocks noChangeAspect="1" noChangeArrowheads="1"/>
              </p:cNvPicPr>
              <p:nvPr/>
            </p:nvPicPr>
            <p:blipFill>
              <a:blip r:embed="rId2" cstate="print">
                <a:lum bright="-78000" contrast="-78000"/>
              </a:blip>
              <a:srcRect/>
              <a:stretch>
                <a:fillRect/>
              </a:stretch>
            </p:blipFill>
            <p:spPr bwMode="gray">
              <a:xfrm>
                <a:off x="291" y="2781"/>
                <a:ext cx="858" cy="238"/>
              </a:xfrm>
              <a:prstGeom prst="rect">
                <a:avLst/>
              </a:prstGeom>
              <a:noFill/>
            </p:spPr>
          </p:pic>
          <p:pic>
            <p:nvPicPr>
              <p:cNvPr id="31774" name="Picture 30" descr="circuler_1"/>
              <p:cNvPicPr>
                <a:picLocks noChangeAspect="1" noChangeArrowheads="1"/>
              </p:cNvPicPr>
              <p:nvPr/>
            </p:nvPicPr>
            <p:blipFill>
              <a:blip r:embed="rId3" cstate="print"/>
              <a:srcRect/>
              <a:stretch>
                <a:fillRect/>
              </a:stretch>
            </p:blipFill>
            <p:spPr bwMode="gray">
              <a:xfrm>
                <a:off x="192" y="1917"/>
                <a:ext cx="1042" cy="1016"/>
              </a:xfrm>
              <a:prstGeom prst="rect">
                <a:avLst/>
              </a:prstGeom>
              <a:noFill/>
            </p:spPr>
          </p:pic>
          <p:sp>
            <p:nvSpPr>
              <p:cNvPr id="31775" name="Oval 31"/>
              <p:cNvSpPr>
                <a:spLocks noChangeArrowheads="1"/>
              </p:cNvSpPr>
              <p:nvPr/>
            </p:nvSpPr>
            <p:spPr bwMode="gray">
              <a:xfrm>
                <a:off x="192" y="1917"/>
                <a:ext cx="1035" cy="1019"/>
              </a:xfrm>
              <a:prstGeom prst="ellipse">
                <a:avLst/>
              </a:prstGeom>
              <a:gradFill rotWithShape="1">
                <a:gsLst>
                  <a:gs pos="0">
                    <a:schemeClr val="hlink">
                      <a:gamma/>
                      <a:shade val="36078"/>
                      <a:invGamma/>
                      <a:alpha val="89999"/>
                    </a:schemeClr>
                  </a:gs>
                  <a:gs pos="50000">
                    <a:schemeClr val="hlink">
                      <a:alpha val="55000"/>
                    </a:schemeClr>
                  </a:gs>
                  <a:gs pos="100000">
                    <a:schemeClr val="hlink">
                      <a:gamma/>
                      <a:shade val="36078"/>
                      <a:invGamma/>
                      <a:alpha val="89999"/>
                    </a:schemeClr>
                  </a:gs>
                </a:gsLst>
                <a:lin ang="5400000" scaled="1"/>
              </a:gradFill>
              <a:ln w="9525" algn="ctr">
                <a:noFill/>
                <a:round/>
                <a:headEnd/>
                <a:tailEnd/>
              </a:ln>
              <a:effectLst/>
            </p:spPr>
            <p:txBody>
              <a:bodyPr wrap="none" anchor="ctr"/>
              <a:lstStyle/>
              <a:p>
                <a:endParaRPr lang="id-ID"/>
              </a:p>
            </p:txBody>
          </p:sp>
        </p:grpSp>
        <p:pic>
          <p:nvPicPr>
            <p:cNvPr id="31776" name="Picture 32" descr="Picture2"/>
            <p:cNvPicPr>
              <a:picLocks noChangeAspect="1" noChangeArrowheads="1"/>
            </p:cNvPicPr>
            <p:nvPr/>
          </p:nvPicPr>
          <p:blipFill>
            <a:blip r:embed="rId4"/>
            <a:srcRect/>
            <a:stretch>
              <a:fillRect/>
            </a:stretch>
          </p:blipFill>
          <p:spPr bwMode="gray">
            <a:xfrm>
              <a:off x="3004" y="1572"/>
              <a:ext cx="359" cy="157"/>
            </a:xfrm>
            <a:prstGeom prst="rect">
              <a:avLst/>
            </a:prstGeom>
            <a:noFill/>
          </p:spPr>
        </p:pic>
      </p:grpSp>
      <p:sp>
        <p:nvSpPr>
          <p:cNvPr id="31786" name="AutoShape 42"/>
          <p:cNvSpPr>
            <a:spLocks noChangeArrowheads="1"/>
          </p:cNvSpPr>
          <p:nvPr/>
        </p:nvSpPr>
        <p:spPr bwMode="gray">
          <a:xfrm>
            <a:off x="3357554" y="4071942"/>
            <a:ext cx="4038600" cy="592138"/>
          </a:xfrm>
          <a:prstGeom prst="roundRect">
            <a:avLst>
              <a:gd name="adj" fmla="val 50000"/>
            </a:avLst>
          </a:prstGeom>
          <a:solidFill>
            <a:srgbClr val="777777"/>
          </a:solidFill>
          <a:ln w="28575">
            <a:solidFill>
              <a:srgbClr val="EAEAEA"/>
            </a:solidFill>
            <a:round/>
            <a:headEnd/>
            <a:tailEnd/>
          </a:ln>
          <a:effectLst/>
        </p:spPr>
        <p:txBody>
          <a:bodyPr wrap="none" anchor="ctr"/>
          <a:lstStyle/>
          <a:p>
            <a:r>
              <a:rPr lang="id-ID" dirty="0" smtClean="0"/>
              <a:t>       petani berskala luas lahan luas</a:t>
            </a:r>
            <a:endParaRPr lang="id-ID" dirty="0"/>
          </a:p>
        </p:txBody>
      </p:sp>
      <p:grpSp>
        <p:nvGrpSpPr>
          <p:cNvPr id="10" name="Group 43"/>
          <p:cNvGrpSpPr>
            <a:grpSpLocks/>
          </p:cNvGrpSpPr>
          <p:nvPr/>
        </p:nvGrpSpPr>
        <p:grpSpPr bwMode="auto">
          <a:xfrm>
            <a:off x="3357554" y="4071942"/>
            <a:ext cx="552450" cy="584200"/>
            <a:chOff x="2959" y="1568"/>
            <a:chExt cx="454" cy="480"/>
          </a:xfrm>
        </p:grpSpPr>
        <p:grpSp>
          <p:nvGrpSpPr>
            <p:cNvPr id="11" name="Group 44"/>
            <p:cNvGrpSpPr>
              <a:grpSpLocks/>
            </p:cNvGrpSpPr>
            <p:nvPr/>
          </p:nvGrpSpPr>
          <p:grpSpPr bwMode="auto">
            <a:xfrm>
              <a:off x="2959" y="1568"/>
              <a:ext cx="454" cy="480"/>
              <a:chOff x="192" y="1917"/>
              <a:chExt cx="1042" cy="1102"/>
            </a:xfrm>
          </p:grpSpPr>
          <p:pic>
            <p:nvPicPr>
              <p:cNvPr id="31789" name="Picture 45" descr="light_shadow"/>
              <p:cNvPicPr>
                <a:picLocks noChangeAspect="1" noChangeArrowheads="1"/>
              </p:cNvPicPr>
              <p:nvPr/>
            </p:nvPicPr>
            <p:blipFill>
              <a:blip r:embed="rId2" cstate="print">
                <a:lum bright="-78000" contrast="-78000"/>
              </a:blip>
              <a:srcRect/>
              <a:stretch>
                <a:fillRect/>
              </a:stretch>
            </p:blipFill>
            <p:spPr bwMode="gray">
              <a:xfrm>
                <a:off x="291" y="2781"/>
                <a:ext cx="858" cy="238"/>
              </a:xfrm>
              <a:prstGeom prst="rect">
                <a:avLst/>
              </a:prstGeom>
              <a:noFill/>
            </p:spPr>
          </p:pic>
          <p:pic>
            <p:nvPicPr>
              <p:cNvPr id="31790" name="Picture 46" descr="circuler_1"/>
              <p:cNvPicPr>
                <a:picLocks noChangeAspect="1" noChangeArrowheads="1"/>
              </p:cNvPicPr>
              <p:nvPr/>
            </p:nvPicPr>
            <p:blipFill>
              <a:blip r:embed="rId3" cstate="print"/>
              <a:srcRect/>
              <a:stretch>
                <a:fillRect/>
              </a:stretch>
            </p:blipFill>
            <p:spPr bwMode="gray">
              <a:xfrm>
                <a:off x="192" y="1917"/>
                <a:ext cx="1042" cy="1016"/>
              </a:xfrm>
              <a:prstGeom prst="rect">
                <a:avLst/>
              </a:prstGeom>
              <a:noFill/>
            </p:spPr>
          </p:pic>
          <p:sp>
            <p:nvSpPr>
              <p:cNvPr id="31791" name="Oval 47"/>
              <p:cNvSpPr>
                <a:spLocks noChangeArrowheads="1"/>
              </p:cNvSpPr>
              <p:nvPr/>
            </p:nvSpPr>
            <p:spPr bwMode="gray">
              <a:xfrm>
                <a:off x="192" y="1917"/>
                <a:ext cx="1035" cy="1019"/>
              </a:xfrm>
              <a:prstGeom prst="ellipse">
                <a:avLst/>
              </a:prstGeom>
              <a:gradFill rotWithShape="1">
                <a:gsLst>
                  <a:gs pos="0">
                    <a:schemeClr val="accent2">
                      <a:gamma/>
                      <a:shade val="36078"/>
                      <a:invGamma/>
                      <a:alpha val="89999"/>
                    </a:schemeClr>
                  </a:gs>
                  <a:gs pos="50000">
                    <a:schemeClr val="accent2">
                      <a:alpha val="55000"/>
                    </a:schemeClr>
                  </a:gs>
                  <a:gs pos="100000">
                    <a:schemeClr val="accent2">
                      <a:gamma/>
                      <a:shade val="36078"/>
                      <a:invGamma/>
                      <a:alpha val="89999"/>
                    </a:schemeClr>
                  </a:gs>
                </a:gsLst>
                <a:lin ang="5400000" scaled="1"/>
              </a:gradFill>
              <a:ln w="9525" algn="ctr">
                <a:noFill/>
                <a:round/>
                <a:headEnd/>
                <a:tailEnd/>
              </a:ln>
              <a:effectLst/>
            </p:spPr>
            <p:txBody>
              <a:bodyPr wrap="none" anchor="ctr"/>
              <a:lstStyle/>
              <a:p>
                <a:endParaRPr lang="id-ID"/>
              </a:p>
            </p:txBody>
          </p:sp>
        </p:grpSp>
        <p:pic>
          <p:nvPicPr>
            <p:cNvPr id="31792" name="Picture 48" descr="Picture2"/>
            <p:cNvPicPr>
              <a:picLocks noChangeAspect="1" noChangeArrowheads="1"/>
            </p:cNvPicPr>
            <p:nvPr/>
          </p:nvPicPr>
          <p:blipFill>
            <a:blip r:embed="rId4"/>
            <a:srcRect/>
            <a:stretch>
              <a:fillRect/>
            </a:stretch>
          </p:blipFill>
          <p:spPr bwMode="gray">
            <a:xfrm>
              <a:off x="3004" y="1572"/>
              <a:ext cx="359" cy="157"/>
            </a:xfrm>
            <a:prstGeom prst="rect">
              <a:avLst/>
            </a:prstGeom>
            <a:noFill/>
          </p:spPr>
        </p:pic>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AutoShape 2"/>
          <p:cNvSpPr>
            <a:spLocks noChangeArrowheads="1"/>
          </p:cNvSpPr>
          <p:nvPr/>
        </p:nvSpPr>
        <p:spPr bwMode="gray">
          <a:xfrm>
            <a:off x="2643174" y="1214422"/>
            <a:ext cx="5895975" cy="1225550"/>
          </a:xfrm>
          <a:prstGeom prst="roundRect">
            <a:avLst>
              <a:gd name="adj" fmla="val 16449"/>
            </a:avLst>
          </a:prstGeom>
          <a:gradFill rotWithShape="1">
            <a:gsLst>
              <a:gs pos="0">
                <a:srgbClr val="FCFCFC">
                  <a:gamma/>
                  <a:tint val="91765"/>
                  <a:invGamma/>
                  <a:alpha val="64999"/>
                </a:srgbClr>
              </a:gs>
              <a:gs pos="50000">
                <a:srgbClr val="FCFCFC">
                  <a:alpha val="30000"/>
                </a:srgbClr>
              </a:gs>
              <a:gs pos="100000">
                <a:srgbClr val="FCFCFC">
                  <a:gamma/>
                  <a:tint val="91765"/>
                  <a:invGamma/>
                  <a:alpha val="64999"/>
                </a:srgbClr>
              </a:gs>
            </a:gsLst>
            <a:lin ang="5400000" scaled="1"/>
          </a:gradFill>
          <a:ln w="9525" algn="ctr">
            <a:noFill/>
            <a:round/>
            <a:headEnd/>
            <a:tailEnd/>
          </a:ln>
          <a:effectLst/>
        </p:spPr>
        <p:txBody>
          <a:bodyPr wrap="none" anchor="ctr"/>
          <a:lstStyle/>
          <a:p>
            <a:endParaRPr lang="id-ID" dirty="0"/>
          </a:p>
        </p:txBody>
      </p:sp>
      <p:sp>
        <p:nvSpPr>
          <p:cNvPr id="41987" name="AutoShape 3"/>
          <p:cNvSpPr>
            <a:spLocks noChangeArrowheads="1"/>
          </p:cNvSpPr>
          <p:nvPr/>
        </p:nvSpPr>
        <p:spPr bwMode="gray">
          <a:xfrm>
            <a:off x="2857488" y="2571744"/>
            <a:ext cx="5853113" cy="1146174"/>
          </a:xfrm>
          <a:prstGeom prst="roundRect">
            <a:avLst>
              <a:gd name="adj" fmla="val 16227"/>
            </a:avLst>
          </a:prstGeom>
          <a:gradFill rotWithShape="1">
            <a:gsLst>
              <a:gs pos="0">
                <a:srgbClr val="FCFCFC">
                  <a:gamma/>
                  <a:tint val="91765"/>
                  <a:invGamma/>
                  <a:alpha val="64999"/>
                </a:srgbClr>
              </a:gs>
              <a:gs pos="50000">
                <a:srgbClr val="FCFCFC">
                  <a:alpha val="30000"/>
                </a:srgbClr>
              </a:gs>
              <a:gs pos="100000">
                <a:srgbClr val="FCFCFC">
                  <a:gamma/>
                  <a:tint val="91765"/>
                  <a:invGamma/>
                  <a:alpha val="64999"/>
                </a:srgbClr>
              </a:gs>
            </a:gsLst>
            <a:lin ang="5400000" scaled="1"/>
          </a:gradFill>
          <a:ln w="12700" algn="ctr">
            <a:noFill/>
            <a:round/>
            <a:headEnd/>
            <a:tailEnd/>
          </a:ln>
          <a:effectLst/>
        </p:spPr>
        <p:txBody>
          <a:bodyPr wrap="none" anchor="ctr"/>
          <a:lstStyle/>
          <a:p>
            <a:endParaRPr lang="id-ID" dirty="0"/>
          </a:p>
        </p:txBody>
      </p:sp>
      <p:sp>
        <p:nvSpPr>
          <p:cNvPr id="41988" name="AutoShape 4"/>
          <p:cNvSpPr>
            <a:spLocks noChangeArrowheads="1"/>
          </p:cNvSpPr>
          <p:nvPr/>
        </p:nvSpPr>
        <p:spPr bwMode="gray">
          <a:xfrm>
            <a:off x="2928926" y="5286388"/>
            <a:ext cx="5853113" cy="1011236"/>
          </a:xfrm>
          <a:prstGeom prst="roundRect">
            <a:avLst>
              <a:gd name="adj" fmla="val 22019"/>
            </a:avLst>
          </a:prstGeom>
          <a:gradFill rotWithShape="1">
            <a:gsLst>
              <a:gs pos="0">
                <a:srgbClr val="FCFCFC">
                  <a:gamma/>
                  <a:tint val="91765"/>
                  <a:invGamma/>
                  <a:alpha val="64999"/>
                </a:srgbClr>
              </a:gs>
              <a:gs pos="50000">
                <a:srgbClr val="FCFCFC">
                  <a:alpha val="30000"/>
                </a:srgbClr>
              </a:gs>
              <a:gs pos="100000">
                <a:srgbClr val="FCFCFC">
                  <a:gamma/>
                  <a:tint val="91765"/>
                  <a:invGamma/>
                  <a:alpha val="64999"/>
                </a:srgbClr>
              </a:gs>
            </a:gsLst>
            <a:lin ang="5400000" scaled="1"/>
          </a:gradFill>
          <a:ln w="9525" algn="ctr">
            <a:noFill/>
            <a:round/>
            <a:headEnd/>
            <a:tailEnd/>
          </a:ln>
          <a:effectLst/>
        </p:spPr>
        <p:txBody>
          <a:bodyPr wrap="none" anchor="ctr"/>
          <a:lstStyle/>
          <a:p>
            <a:pPr algn="just"/>
            <a:r>
              <a:rPr lang="id-ID" dirty="0" smtClean="0"/>
              <a:t>Apakah petani hortikultura di dalam menggerakan usaha</a:t>
            </a:r>
          </a:p>
          <a:p>
            <a:pPr algn="just"/>
            <a:r>
              <a:rPr lang="id-ID" dirty="0" smtClean="0"/>
              <a:t>Taninya telah memiliki KUD sebagai lembaga pendukung</a:t>
            </a:r>
          </a:p>
          <a:p>
            <a:pPr algn="just"/>
            <a:r>
              <a:rPr lang="id-ID" dirty="0" smtClean="0"/>
              <a:t>Usahatani</a:t>
            </a:r>
            <a:endParaRPr lang="id-ID" dirty="0"/>
          </a:p>
        </p:txBody>
      </p:sp>
      <p:sp>
        <p:nvSpPr>
          <p:cNvPr id="41989" name="Rectangle 5"/>
          <p:cNvSpPr>
            <a:spLocks noChangeArrowheads="1"/>
          </p:cNvSpPr>
          <p:nvPr/>
        </p:nvSpPr>
        <p:spPr bwMode="gray">
          <a:xfrm>
            <a:off x="2928926" y="1214423"/>
            <a:ext cx="6000791" cy="1323439"/>
          </a:xfrm>
          <a:prstGeom prst="rect">
            <a:avLst/>
          </a:prstGeom>
          <a:noFill/>
          <a:ln w="9525" algn="ctr">
            <a:noFill/>
            <a:miter lim="800000"/>
            <a:headEnd/>
            <a:tailEnd/>
          </a:ln>
          <a:effectLst/>
        </p:spPr>
        <p:txBody>
          <a:bodyPr wrap="square">
            <a:spAutoFit/>
          </a:bodyPr>
          <a:lstStyle/>
          <a:p>
            <a:pPr marL="171450" indent="-171450" algn="just"/>
            <a:r>
              <a:rPr lang="en-US" sz="2000" dirty="0">
                <a:solidFill>
                  <a:srgbClr val="080808"/>
                </a:solidFill>
              </a:rPr>
              <a:t> </a:t>
            </a:r>
            <a:r>
              <a:rPr lang="id-ID" sz="2000" dirty="0" smtClean="0">
                <a:solidFill>
                  <a:srgbClr val="080808"/>
                </a:solidFill>
              </a:rPr>
              <a:t> apakah petani hortikultura di dalam berusahatani merencanakan memilih komoditas apa yang dibudidayakan  sesuai dengan prediksi permintaan pasar </a:t>
            </a:r>
            <a:endParaRPr lang="en-US" sz="2000" dirty="0">
              <a:solidFill>
                <a:srgbClr val="080808"/>
              </a:solidFill>
            </a:endParaRPr>
          </a:p>
        </p:txBody>
      </p:sp>
      <p:sp>
        <p:nvSpPr>
          <p:cNvPr id="41991" name="AutoShape 7"/>
          <p:cNvSpPr>
            <a:spLocks noChangeArrowheads="1"/>
          </p:cNvSpPr>
          <p:nvPr/>
        </p:nvSpPr>
        <p:spPr bwMode="gray">
          <a:xfrm>
            <a:off x="1071538" y="1285860"/>
            <a:ext cx="1806575" cy="930275"/>
          </a:xfrm>
          <a:prstGeom prst="roundRect">
            <a:avLst>
              <a:gd name="adj" fmla="val 16667"/>
            </a:avLst>
          </a:prstGeom>
          <a:gradFill rotWithShape="1">
            <a:gsLst>
              <a:gs pos="0">
                <a:schemeClr val="accent1"/>
              </a:gs>
              <a:gs pos="100000">
                <a:schemeClr val="accent1">
                  <a:gamma/>
                  <a:shade val="78824"/>
                  <a:invGamma/>
                </a:schemeClr>
              </a:gs>
            </a:gsLst>
            <a:path path="rect">
              <a:fillToRect l="100000" b="100000"/>
            </a:path>
          </a:gradFill>
          <a:ln w="38100" algn="ctr">
            <a:solidFill>
              <a:srgbClr val="F8F8F8">
                <a:alpha val="70000"/>
              </a:srgbClr>
            </a:solidFill>
            <a:round/>
            <a:headEnd/>
            <a:tailEnd/>
          </a:ln>
          <a:effectLst/>
        </p:spPr>
        <p:txBody>
          <a:bodyPr wrap="none" anchor="ctr"/>
          <a:lstStyle/>
          <a:p>
            <a:endParaRPr lang="id-ID"/>
          </a:p>
        </p:txBody>
      </p:sp>
      <p:sp>
        <p:nvSpPr>
          <p:cNvPr id="41993" name="Rectangle 9"/>
          <p:cNvSpPr>
            <a:spLocks noChangeArrowheads="1"/>
          </p:cNvSpPr>
          <p:nvPr/>
        </p:nvSpPr>
        <p:spPr bwMode="gray">
          <a:xfrm>
            <a:off x="1071538" y="1500174"/>
            <a:ext cx="1730375" cy="457200"/>
          </a:xfrm>
          <a:prstGeom prst="rect">
            <a:avLst/>
          </a:prstGeom>
          <a:noFill/>
          <a:ln w="9525" algn="ctr">
            <a:noFill/>
            <a:miter lim="800000"/>
            <a:headEnd/>
            <a:tailEnd/>
          </a:ln>
          <a:effectLst>
            <a:outerShdw dist="17961" dir="2700000" algn="ctr" rotWithShape="0">
              <a:srgbClr val="000000"/>
            </a:outerShdw>
          </a:effectLst>
        </p:spPr>
        <p:txBody>
          <a:bodyPr>
            <a:spAutoFit/>
          </a:bodyPr>
          <a:lstStyle/>
          <a:p>
            <a:pPr algn="ctr"/>
            <a:r>
              <a:rPr lang="id-ID" sz="2400" b="1" dirty="0" smtClean="0">
                <a:solidFill>
                  <a:srgbClr val="F8F8F8"/>
                </a:solidFill>
              </a:rPr>
              <a:t>1</a:t>
            </a:r>
            <a:endParaRPr lang="en-US" sz="2400" b="1" dirty="0">
              <a:solidFill>
                <a:srgbClr val="F8F8F8"/>
              </a:solidFill>
            </a:endParaRPr>
          </a:p>
        </p:txBody>
      </p:sp>
      <p:sp>
        <p:nvSpPr>
          <p:cNvPr id="41995" name="AutoShape 11"/>
          <p:cNvSpPr>
            <a:spLocks noChangeArrowheads="1"/>
          </p:cNvSpPr>
          <p:nvPr/>
        </p:nvSpPr>
        <p:spPr bwMode="gray">
          <a:xfrm>
            <a:off x="1142976" y="2571744"/>
            <a:ext cx="1806575" cy="930275"/>
          </a:xfrm>
          <a:prstGeom prst="roundRect">
            <a:avLst>
              <a:gd name="adj" fmla="val 16667"/>
            </a:avLst>
          </a:prstGeom>
          <a:gradFill rotWithShape="1">
            <a:gsLst>
              <a:gs pos="0">
                <a:schemeClr val="accent2"/>
              </a:gs>
              <a:gs pos="100000">
                <a:schemeClr val="accent2">
                  <a:gamma/>
                  <a:shade val="78824"/>
                  <a:invGamma/>
                </a:schemeClr>
              </a:gs>
            </a:gsLst>
            <a:path path="rect">
              <a:fillToRect l="100000" b="100000"/>
            </a:path>
          </a:gradFill>
          <a:ln w="38100" algn="ctr">
            <a:solidFill>
              <a:srgbClr val="F8F8F8">
                <a:alpha val="70000"/>
              </a:srgbClr>
            </a:solidFill>
            <a:round/>
            <a:headEnd/>
            <a:tailEnd/>
          </a:ln>
          <a:effectLst/>
        </p:spPr>
        <p:txBody>
          <a:bodyPr wrap="none" anchor="ctr"/>
          <a:lstStyle/>
          <a:p>
            <a:endParaRPr lang="id-ID"/>
          </a:p>
        </p:txBody>
      </p:sp>
      <p:sp>
        <p:nvSpPr>
          <p:cNvPr id="41998" name="AutoShape 14"/>
          <p:cNvSpPr>
            <a:spLocks noChangeArrowheads="1"/>
          </p:cNvSpPr>
          <p:nvPr/>
        </p:nvSpPr>
        <p:spPr bwMode="gray">
          <a:xfrm>
            <a:off x="1142976" y="3929066"/>
            <a:ext cx="1806575" cy="930275"/>
          </a:xfrm>
          <a:prstGeom prst="roundRect">
            <a:avLst>
              <a:gd name="adj" fmla="val 16667"/>
            </a:avLst>
          </a:prstGeom>
          <a:gradFill rotWithShape="1">
            <a:gsLst>
              <a:gs pos="0">
                <a:schemeClr val="hlink"/>
              </a:gs>
              <a:gs pos="100000">
                <a:schemeClr val="hlink">
                  <a:gamma/>
                  <a:shade val="78824"/>
                  <a:invGamma/>
                </a:schemeClr>
              </a:gs>
            </a:gsLst>
            <a:path path="rect">
              <a:fillToRect l="100000" b="100000"/>
            </a:path>
          </a:gradFill>
          <a:ln w="38100" algn="ctr">
            <a:solidFill>
              <a:srgbClr val="F8F8F8">
                <a:alpha val="70000"/>
              </a:srgbClr>
            </a:solidFill>
            <a:round/>
            <a:headEnd/>
            <a:tailEnd/>
          </a:ln>
          <a:effectLst/>
        </p:spPr>
        <p:txBody>
          <a:bodyPr wrap="none" anchor="ctr"/>
          <a:lstStyle/>
          <a:p>
            <a:endParaRPr lang="id-ID"/>
          </a:p>
        </p:txBody>
      </p:sp>
      <p:sp>
        <p:nvSpPr>
          <p:cNvPr id="42000" name="Text Box 16"/>
          <p:cNvSpPr txBox="1">
            <a:spLocks noChangeArrowheads="1"/>
          </p:cNvSpPr>
          <p:nvPr/>
        </p:nvSpPr>
        <p:spPr bwMode="gray">
          <a:xfrm>
            <a:off x="1142976" y="2857496"/>
            <a:ext cx="1727223" cy="474658"/>
          </a:xfrm>
          <a:prstGeom prst="rect">
            <a:avLst/>
          </a:prstGeom>
          <a:noFill/>
          <a:ln w="9525" algn="ctr">
            <a:noFill/>
            <a:miter lim="800000"/>
            <a:headEnd/>
            <a:tailEnd/>
          </a:ln>
          <a:effectLst>
            <a:outerShdw dist="17961" dir="2700000" algn="ctr" rotWithShape="0">
              <a:srgbClr val="000000"/>
            </a:outerShdw>
          </a:effectLst>
        </p:spPr>
        <p:txBody>
          <a:bodyPr wrap="square">
            <a:spAutoFit/>
          </a:bodyPr>
          <a:lstStyle/>
          <a:p>
            <a:pPr algn="ctr">
              <a:spcBef>
                <a:spcPct val="50000"/>
              </a:spcBef>
            </a:pPr>
            <a:r>
              <a:rPr lang="id-ID" sz="2400" b="1" dirty="0" smtClean="0">
                <a:solidFill>
                  <a:srgbClr val="F8F8F8"/>
                </a:solidFill>
              </a:rPr>
              <a:t>2</a:t>
            </a:r>
            <a:endParaRPr lang="en-US" sz="2400" b="1" dirty="0">
              <a:solidFill>
                <a:srgbClr val="F8F8F8"/>
              </a:solidFill>
            </a:endParaRPr>
          </a:p>
        </p:txBody>
      </p:sp>
      <p:sp>
        <p:nvSpPr>
          <p:cNvPr id="42001" name="Text Box 17"/>
          <p:cNvSpPr txBox="1">
            <a:spLocks noChangeArrowheads="1"/>
          </p:cNvSpPr>
          <p:nvPr/>
        </p:nvSpPr>
        <p:spPr bwMode="gray">
          <a:xfrm>
            <a:off x="1142976" y="5500702"/>
            <a:ext cx="1711325" cy="457200"/>
          </a:xfrm>
          <a:prstGeom prst="rect">
            <a:avLst/>
          </a:prstGeom>
          <a:noFill/>
          <a:ln w="9525" algn="ctr">
            <a:noFill/>
            <a:miter lim="800000"/>
            <a:headEnd/>
            <a:tailEnd/>
          </a:ln>
          <a:effectLst>
            <a:outerShdw dist="17961" dir="2700000" algn="ctr" rotWithShape="0">
              <a:srgbClr val="000000"/>
            </a:outerShdw>
          </a:effectLst>
        </p:spPr>
        <p:txBody>
          <a:bodyPr>
            <a:spAutoFit/>
          </a:bodyPr>
          <a:lstStyle/>
          <a:p>
            <a:pPr algn="ctr">
              <a:spcBef>
                <a:spcPct val="50000"/>
              </a:spcBef>
            </a:pPr>
            <a:r>
              <a:rPr lang="id-ID" sz="2400" b="1" dirty="0" smtClean="0">
                <a:solidFill>
                  <a:srgbClr val="F8F8F8"/>
                </a:solidFill>
              </a:rPr>
              <a:t>3</a:t>
            </a:r>
            <a:endParaRPr lang="en-US" sz="2400" b="1" dirty="0">
              <a:solidFill>
                <a:srgbClr val="F8F8F8"/>
              </a:solidFill>
            </a:endParaRPr>
          </a:p>
        </p:txBody>
      </p:sp>
      <p:sp>
        <p:nvSpPr>
          <p:cNvPr id="42002" name="Rectangle 18"/>
          <p:cNvSpPr>
            <a:spLocks noChangeArrowheads="1"/>
          </p:cNvSpPr>
          <p:nvPr/>
        </p:nvSpPr>
        <p:spPr bwMode="gray">
          <a:xfrm>
            <a:off x="3198813" y="2643183"/>
            <a:ext cx="5945187" cy="1323439"/>
          </a:xfrm>
          <a:prstGeom prst="rect">
            <a:avLst/>
          </a:prstGeom>
          <a:noFill/>
          <a:ln w="9525" algn="ctr">
            <a:noFill/>
            <a:miter lim="800000"/>
            <a:headEnd/>
            <a:tailEnd/>
          </a:ln>
          <a:effectLst/>
        </p:spPr>
        <p:txBody>
          <a:bodyPr wrap="square">
            <a:spAutoFit/>
          </a:bodyPr>
          <a:lstStyle/>
          <a:p>
            <a:pPr marL="171450" indent="-171450" algn="just"/>
            <a:r>
              <a:rPr lang="id-ID" sz="2000" dirty="0" smtClean="0">
                <a:solidFill>
                  <a:srgbClr val="080808"/>
                </a:solidFill>
              </a:rPr>
              <a:t>   apakah petani hortikultura telah melakukan pengawasan terhadap sifat-sifat komoditas sehingga dapat memperkecil kerugian di dalam tata niaga</a:t>
            </a:r>
            <a:endParaRPr lang="en-US" sz="2000" dirty="0">
              <a:solidFill>
                <a:srgbClr val="080808"/>
              </a:solidFill>
            </a:endParaRPr>
          </a:p>
        </p:txBody>
      </p:sp>
      <p:sp>
        <p:nvSpPr>
          <p:cNvPr id="42003" name="Rectangle 19"/>
          <p:cNvSpPr>
            <a:spLocks noChangeArrowheads="1"/>
          </p:cNvSpPr>
          <p:nvPr/>
        </p:nvSpPr>
        <p:spPr bwMode="gray">
          <a:xfrm>
            <a:off x="3198812" y="4000504"/>
            <a:ext cx="5945188" cy="1231106"/>
          </a:xfrm>
          <a:prstGeom prst="rect">
            <a:avLst/>
          </a:prstGeom>
          <a:noFill/>
          <a:ln w="9525" algn="ctr">
            <a:noFill/>
            <a:miter lim="800000"/>
            <a:headEnd/>
            <a:tailEnd/>
          </a:ln>
          <a:effectLst/>
        </p:spPr>
        <p:txBody>
          <a:bodyPr wrap="square">
            <a:spAutoFit/>
          </a:bodyPr>
          <a:lstStyle/>
          <a:p>
            <a:pPr marL="171450" indent="-171450" algn="just"/>
            <a:r>
              <a:rPr lang="id-ID" dirty="0" smtClean="0">
                <a:solidFill>
                  <a:srgbClr val="080808"/>
                </a:solidFill>
              </a:rPr>
              <a:t>apakah petani hortikultura melakukan perhitungakontribusi curahan dari organisasi tenaga kerja dalam keluarga sebagai pengorbanan biaya (</a:t>
            </a:r>
            <a:r>
              <a:rPr lang="id-ID" i="1" dirty="0" smtClean="0">
                <a:solidFill>
                  <a:srgbClr val="080808"/>
                </a:solidFill>
              </a:rPr>
              <a:t>oppurtunity cost</a:t>
            </a:r>
            <a:r>
              <a:rPr lang="id-ID" sz="2000" dirty="0" smtClean="0">
                <a:solidFill>
                  <a:srgbClr val="080808"/>
                </a:solidFill>
              </a:rPr>
              <a:t>)</a:t>
            </a:r>
            <a:endParaRPr lang="en-US" sz="2000" dirty="0">
              <a:solidFill>
                <a:srgbClr val="080808"/>
              </a:solidFill>
            </a:endParaRPr>
          </a:p>
        </p:txBody>
      </p:sp>
      <p:sp>
        <p:nvSpPr>
          <p:cNvPr id="42005" name="Rectangle 21"/>
          <p:cNvSpPr>
            <a:spLocks noGrp="1" noChangeArrowheads="1"/>
          </p:cNvSpPr>
          <p:nvPr>
            <p:ph type="title"/>
          </p:nvPr>
        </p:nvSpPr>
        <p:spPr/>
        <p:txBody>
          <a:bodyPr/>
          <a:lstStyle/>
          <a:p>
            <a:r>
              <a:rPr lang="id-ID" dirty="0" smtClean="0"/>
              <a:t>Indentifikasi masalah</a:t>
            </a:r>
            <a:endParaRPr lang="en-US" dirty="0"/>
          </a:p>
        </p:txBody>
      </p:sp>
      <p:pic>
        <p:nvPicPr>
          <p:cNvPr id="42007" name="Picture 23" descr="1"/>
          <p:cNvPicPr>
            <a:picLocks noChangeAspect="1" noChangeArrowheads="1"/>
          </p:cNvPicPr>
          <p:nvPr/>
        </p:nvPicPr>
        <p:blipFill>
          <a:blip r:embed="rId2"/>
          <a:srcRect/>
          <a:stretch>
            <a:fillRect/>
          </a:stretch>
        </p:blipFill>
        <p:spPr bwMode="auto">
          <a:xfrm>
            <a:off x="1285875" y="2476500"/>
            <a:ext cx="1689100" cy="244475"/>
          </a:xfrm>
          <a:prstGeom prst="rect">
            <a:avLst/>
          </a:prstGeom>
          <a:noFill/>
        </p:spPr>
      </p:pic>
      <p:pic>
        <p:nvPicPr>
          <p:cNvPr id="42008" name="Picture 24" descr="1"/>
          <p:cNvPicPr>
            <a:picLocks noChangeAspect="1" noChangeArrowheads="1"/>
          </p:cNvPicPr>
          <p:nvPr/>
        </p:nvPicPr>
        <p:blipFill>
          <a:blip r:embed="rId2"/>
          <a:srcRect/>
          <a:stretch>
            <a:fillRect/>
          </a:stretch>
        </p:blipFill>
        <p:spPr bwMode="auto">
          <a:xfrm>
            <a:off x="1304925" y="3924300"/>
            <a:ext cx="1689100" cy="244475"/>
          </a:xfrm>
          <a:prstGeom prst="rect">
            <a:avLst/>
          </a:prstGeom>
          <a:noFill/>
        </p:spPr>
      </p:pic>
      <p:sp>
        <p:nvSpPr>
          <p:cNvPr id="18" name="AutoShape 11"/>
          <p:cNvSpPr>
            <a:spLocks noChangeArrowheads="1"/>
          </p:cNvSpPr>
          <p:nvPr/>
        </p:nvSpPr>
        <p:spPr bwMode="gray">
          <a:xfrm>
            <a:off x="1142976" y="5214950"/>
            <a:ext cx="1785950" cy="930275"/>
          </a:xfrm>
          <a:prstGeom prst="roundRect">
            <a:avLst>
              <a:gd name="adj" fmla="val 16667"/>
            </a:avLst>
          </a:prstGeom>
          <a:gradFill rotWithShape="1">
            <a:gsLst>
              <a:gs pos="0">
                <a:schemeClr val="accent2"/>
              </a:gs>
              <a:gs pos="100000">
                <a:schemeClr val="accent2">
                  <a:gamma/>
                  <a:shade val="78824"/>
                  <a:invGamma/>
                </a:schemeClr>
              </a:gs>
            </a:gsLst>
            <a:path path="rect">
              <a:fillToRect l="100000" b="100000"/>
            </a:path>
          </a:gradFill>
          <a:ln w="38100" algn="ctr">
            <a:solidFill>
              <a:srgbClr val="F8F8F8">
                <a:alpha val="70000"/>
              </a:srgbClr>
            </a:solidFill>
            <a:round/>
            <a:headEnd/>
            <a:tailEnd/>
          </a:ln>
          <a:effectLst/>
        </p:spPr>
        <p:txBody>
          <a:bodyPr wrap="none" anchor="ctr"/>
          <a:lstStyle/>
          <a:p>
            <a:endParaRPr lang="id-ID" dirty="0"/>
          </a:p>
        </p:txBody>
      </p:sp>
      <p:sp>
        <p:nvSpPr>
          <p:cNvPr id="20" name="Text Box 17"/>
          <p:cNvSpPr txBox="1">
            <a:spLocks noChangeArrowheads="1"/>
          </p:cNvSpPr>
          <p:nvPr/>
        </p:nvSpPr>
        <p:spPr bwMode="gray">
          <a:xfrm>
            <a:off x="1142976" y="4143380"/>
            <a:ext cx="1711325" cy="457200"/>
          </a:xfrm>
          <a:prstGeom prst="rect">
            <a:avLst/>
          </a:prstGeom>
          <a:noFill/>
          <a:ln w="9525" algn="ctr">
            <a:noFill/>
            <a:miter lim="800000"/>
            <a:headEnd/>
            <a:tailEnd/>
          </a:ln>
          <a:effectLst>
            <a:outerShdw dist="17961" dir="2700000" algn="ctr" rotWithShape="0">
              <a:srgbClr val="000000"/>
            </a:outerShdw>
          </a:effectLst>
        </p:spPr>
        <p:txBody>
          <a:bodyPr>
            <a:spAutoFit/>
          </a:bodyPr>
          <a:lstStyle/>
          <a:p>
            <a:pPr algn="ctr">
              <a:spcBef>
                <a:spcPct val="50000"/>
              </a:spcBef>
            </a:pPr>
            <a:r>
              <a:rPr lang="id-ID" sz="2400" b="1" dirty="0" smtClean="0">
                <a:solidFill>
                  <a:srgbClr val="F8F8F8"/>
                </a:solidFill>
              </a:rPr>
              <a:t>3</a:t>
            </a:r>
            <a:endParaRPr lang="en-US" sz="2400" b="1" dirty="0">
              <a:solidFill>
                <a:srgbClr val="F8F8F8"/>
              </a:solidFill>
            </a:endParaRPr>
          </a:p>
        </p:txBody>
      </p:sp>
      <p:sp>
        <p:nvSpPr>
          <p:cNvPr id="21" name="Text Box 17"/>
          <p:cNvSpPr txBox="1">
            <a:spLocks noChangeArrowheads="1"/>
          </p:cNvSpPr>
          <p:nvPr/>
        </p:nvSpPr>
        <p:spPr bwMode="gray">
          <a:xfrm>
            <a:off x="1142976" y="5429264"/>
            <a:ext cx="1711325" cy="457200"/>
          </a:xfrm>
          <a:prstGeom prst="rect">
            <a:avLst/>
          </a:prstGeom>
          <a:noFill/>
          <a:ln w="9525" algn="ctr">
            <a:noFill/>
            <a:miter lim="800000"/>
            <a:headEnd/>
            <a:tailEnd/>
          </a:ln>
          <a:effectLst>
            <a:outerShdw dist="17961" dir="2700000" algn="ctr" rotWithShape="0">
              <a:srgbClr val="000000"/>
            </a:outerShdw>
          </a:effectLst>
        </p:spPr>
        <p:txBody>
          <a:bodyPr>
            <a:spAutoFit/>
          </a:bodyPr>
          <a:lstStyle/>
          <a:p>
            <a:pPr algn="ctr">
              <a:spcBef>
                <a:spcPct val="50000"/>
              </a:spcBef>
            </a:pPr>
            <a:r>
              <a:rPr lang="id-ID" sz="2400" b="1" dirty="0" smtClean="0">
                <a:solidFill>
                  <a:srgbClr val="F8F8F8"/>
                </a:solidFill>
              </a:rPr>
              <a:t>4</a:t>
            </a:r>
            <a:endParaRPr lang="en-US" sz="2400" b="1" dirty="0">
              <a:solidFill>
                <a:srgbClr val="F8F8F8"/>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1" name="Rectangle 9"/>
          <p:cNvSpPr>
            <a:spLocks noChangeArrowheads="1"/>
          </p:cNvSpPr>
          <p:nvPr/>
        </p:nvSpPr>
        <p:spPr bwMode="gray">
          <a:xfrm>
            <a:off x="6240463" y="2701925"/>
            <a:ext cx="184731" cy="369332"/>
          </a:xfrm>
          <a:prstGeom prst="rect">
            <a:avLst/>
          </a:prstGeom>
          <a:noFill/>
          <a:ln w="9525" algn="ctr">
            <a:noFill/>
            <a:miter lim="800000"/>
            <a:headEnd/>
            <a:tailEnd/>
          </a:ln>
          <a:effectLst/>
        </p:spPr>
        <p:txBody>
          <a:bodyPr wrap="none">
            <a:spAutoFit/>
          </a:bodyPr>
          <a:lstStyle/>
          <a:p>
            <a:pPr algn="ctr"/>
            <a:endParaRPr lang="en-US" b="1" dirty="0">
              <a:solidFill>
                <a:srgbClr val="080808"/>
              </a:solidFill>
            </a:endParaRPr>
          </a:p>
        </p:txBody>
      </p:sp>
      <p:sp>
        <p:nvSpPr>
          <p:cNvPr id="13326" name="Oval 14"/>
          <p:cNvSpPr>
            <a:spLocks noChangeArrowheads="1"/>
          </p:cNvSpPr>
          <p:nvPr/>
        </p:nvSpPr>
        <p:spPr bwMode="gray">
          <a:xfrm>
            <a:off x="2124075" y="4337050"/>
            <a:ext cx="708025" cy="708025"/>
          </a:xfrm>
          <a:prstGeom prst="ellipse">
            <a:avLst/>
          </a:prstGeom>
          <a:solidFill>
            <a:srgbClr val="FEFEFE"/>
          </a:solidFill>
          <a:ln w="254000">
            <a:solidFill>
              <a:srgbClr val="FEFEFE">
                <a:alpha val="50000"/>
              </a:srgbClr>
            </a:solidFill>
            <a:round/>
            <a:headEnd/>
            <a:tailEnd/>
          </a:ln>
          <a:effectLst/>
        </p:spPr>
        <p:txBody>
          <a:bodyPr wrap="none" anchor="ctr"/>
          <a:lstStyle/>
          <a:p>
            <a:endParaRPr lang="id-ID"/>
          </a:p>
        </p:txBody>
      </p:sp>
      <p:grpSp>
        <p:nvGrpSpPr>
          <p:cNvPr id="7" name="Group 26"/>
          <p:cNvGrpSpPr>
            <a:grpSpLocks/>
          </p:cNvGrpSpPr>
          <p:nvPr/>
        </p:nvGrpSpPr>
        <p:grpSpPr bwMode="auto">
          <a:xfrm rot="3173304" flipV="1">
            <a:off x="970756" y="5330032"/>
            <a:ext cx="1658937" cy="330200"/>
            <a:chOff x="1565" y="2568"/>
            <a:chExt cx="1118" cy="279"/>
          </a:xfrm>
        </p:grpSpPr>
        <p:sp>
          <p:nvSpPr>
            <p:cNvPr id="13339" name="AutoShape 27"/>
            <p:cNvSpPr>
              <a:spLocks noChangeArrowheads="1"/>
            </p:cNvSpPr>
            <p:nvPr/>
          </p:nvSpPr>
          <p:spPr bwMode="gray">
            <a:xfrm rot="5263130">
              <a:off x="1859" y="2274"/>
              <a:ext cx="227" cy="816"/>
            </a:xfrm>
            <a:prstGeom prst="moon">
              <a:avLst>
                <a:gd name="adj" fmla="val 49773"/>
              </a:avLst>
            </a:prstGeom>
            <a:solidFill>
              <a:srgbClr val="FFFFFF">
                <a:alpha val="6000"/>
              </a:srgbClr>
            </a:solidFill>
            <a:ln w="9525">
              <a:noFill/>
              <a:miter lim="800000"/>
              <a:headEnd/>
              <a:tailEnd/>
            </a:ln>
            <a:effectLst/>
          </p:spPr>
          <p:txBody>
            <a:bodyPr wrap="none" anchor="ctr"/>
            <a:lstStyle/>
            <a:p>
              <a:endParaRPr lang="id-ID"/>
            </a:p>
          </p:txBody>
        </p:sp>
        <p:sp>
          <p:nvSpPr>
            <p:cNvPr id="13340" name="AutoShape 28"/>
            <p:cNvSpPr>
              <a:spLocks noChangeArrowheads="1"/>
            </p:cNvSpPr>
            <p:nvPr/>
          </p:nvSpPr>
          <p:spPr bwMode="gray">
            <a:xfrm rot="6078281">
              <a:off x="1995" y="2274"/>
              <a:ext cx="227" cy="816"/>
            </a:xfrm>
            <a:prstGeom prst="moon">
              <a:avLst>
                <a:gd name="adj" fmla="val 49773"/>
              </a:avLst>
            </a:prstGeom>
            <a:solidFill>
              <a:srgbClr val="FFFFFF">
                <a:alpha val="6000"/>
              </a:srgbClr>
            </a:solidFill>
            <a:ln w="9525">
              <a:noFill/>
              <a:miter lim="800000"/>
              <a:headEnd/>
              <a:tailEnd/>
            </a:ln>
            <a:effectLst/>
          </p:spPr>
          <p:txBody>
            <a:bodyPr wrap="none" anchor="ctr"/>
            <a:lstStyle/>
            <a:p>
              <a:endParaRPr lang="id-ID"/>
            </a:p>
          </p:txBody>
        </p:sp>
        <p:sp>
          <p:nvSpPr>
            <p:cNvPr id="13341" name="AutoShape 29"/>
            <p:cNvSpPr>
              <a:spLocks noChangeArrowheads="1"/>
            </p:cNvSpPr>
            <p:nvPr/>
          </p:nvSpPr>
          <p:spPr bwMode="gray">
            <a:xfrm rot="6373927">
              <a:off x="2071" y="2296"/>
              <a:ext cx="227" cy="816"/>
            </a:xfrm>
            <a:prstGeom prst="moon">
              <a:avLst>
                <a:gd name="adj" fmla="val 49773"/>
              </a:avLst>
            </a:prstGeom>
            <a:solidFill>
              <a:srgbClr val="FFFFFF">
                <a:alpha val="6000"/>
              </a:srgbClr>
            </a:solidFill>
            <a:ln w="9525">
              <a:noFill/>
              <a:miter lim="800000"/>
              <a:headEnd/>
              <a:tailEnd/>
            </a:ln>
            <a:effectLst/>
          </p:spPr>
          <p:txBody>
            <a:bodyPr wrap="none" anchor="ctr"/>
            <a:lstStyle/>
            <a:p>
              <a:endParaRPr lang="id-ID"/>
            </a:p>
          </p:txBody>
        </p:sp>
        <p:sp>
          <p:nvSpPr>
            <p:cNvPr id="13342" name="AutoShape 30"/>
            <p:cNvSpPr>
              <a:spLocks noChangeArrowheads="1"/>
            </p:cNvSpPr>
            <p:nvPr/>
          </p:nvSpPr>
          <p:spPr bwMode="gray">
            <a:xfrm rot="6906312">
              <a:off x="2161" y="2326"/>
              <a:ext cx="227" cy="816"/>
            </a:xfrm>
            <a:prstGeom prst="moon">
              <a:avLst>
                <a:gd name="adj" fmla="val 49773"/>
              </a:avLst>
            </a:prstGeom>
            <a:solidFill>
              <a:srgbClr val="FFFFFF">
                <a:alpha val="6000"/>
              </a:srgbClr>
            </a:solidFill>
            <a:ln w="9525">
              <a:noFill/>
              <a:miter lim="800000"/>
              <a:headEnd/>
              <a:tailEnd/>
            </a:ln>
            <a:effectLst/>
          </p:spPr>
          <p:txBody>
            <a:bodyPr wrap="none" anchor="ctr"/>
            <a:lstStyle/>
            <a:p>
              <a:endParaRPr lang="id-ID"/>
            </a:p>
          </p:txBody>
        </p:sp>
      </p:grpSp>
      <p:grpSp>
        <p:nvGrpSpPr>
          <p:cNvPr id="8" name="Group 39"/>
          <p:cNvGrpSpPr>
            <a:grpSpLocks/>
          </p:cNvGrpSpPr>
          <p:nvPr/>
        </p:nvGrpSpPr>
        <p:grpSpPr bwMode="auto">
          <a:xfrm rot="14245961" flipV="1">
            <a:off x="6468269" y="3559969"/>
            <a:ext cx="2006600" cy="442912"/>
            <a:chOff x="2532" y="1051"/>
            <a:chExt cx="893" cy="246"/>
          </a:xfrm>
        </p:grpSpPr>
        <p:grpSp>
          <p:nvGrpSpPr>
            <p:cNvPr id="9" name="Group 40"/>
            <p:cNvGrpSpPr>
              <a:grpSpLocks/>
            </p:cNvGrpSpPr>
            <p:nvPr/>
          </p:nvGrpSpPr>
          <p:grpSpPr bwMode="auto">
            <a:xfrm>
              <a:off x="2532" y="1051"/>
              <a:ext cx="743" cy="185"/>
              <a:chOff x="1565" y="2568"/>
              <a:chExt cx="1118" cy="279"/>
            </a:xfrm>
          </p:grpSpPr>
          <p:sp>
            <p:nvSpPr>
              <p:cNvPr id="13353" name="AutoShape 41"/>
              <p:cNvSpPr>
                <a:spLocks noChangeArrowheads="1"/>
              </p:cNvSpPr>
              <p:nvPr/>
            </p:nvSpPr>
            <p:spPr bwMode="gray">
              <a:xfrm rot="5263130">
                <a:off x="1859" y="2274"/>
                <a:ext cx="227" cy="816"/>
              </a:xfrm>
              <a:prstGeom prst="moon">
                <a:avLst>
                  <a:gd name="adj" fmla="val 49773"/>
                </a:avLst>
              </a:prstGeom>
              <a:solidFill>
                <a:srgbClr val="FFFFFF">
                  <a:alpha val="7001"/>
                </a:srgbClr>
              </a:solidFill>
              <a:ln w="9525">
                <a:noFill/>
                <a:miter lim="800000"/>
                <a:headEnd/>
                <a:tailEnd/>
              </a:ln>
              <a:effectLst/>
            </p:spPr>
            <p:txBody>
              <a:bodyPr wrap="none" anchor="ctr"/>
              <a:lstStyle/>
              <a:p>
                <a:endParaRPr lang="id-ID"/>
              </a:p>
            </p:txBody>
          </p:sp>
          <p:sp>
            <p:nvSpPr>
              <p:cNvPr id="13354" name="AutoShape 42"/>
              <p:cNvSpPr>
                <a:spLocks noChangeArrowheads="1"/>
              </p:cNvSpPr>
              <p:nvPr/>
            </p:nvSpPr>
            <p:spPr bwMode="gray">
              <a:xfrm rot="6078281">
                <a:off x="1995" y="2274"/>
                <a:ext cx="227" cy="816"/>
              </a:xfrm>
              <a:prstGeom prst="moon">
                <a:avLst>
                  <a:gd name="adj" fmla="val 49773"/>
                </a:avLst>
              </a:prstGeom>
              <a:solidFill>
                <a:srgbClr val="FFFFFF">
                  <a:alpha val="7001"/>
                </a:srgbClr>
              </a:solidFill>
              <a:ln w="9525">
                <a:noFill/>
                <a:miter lim="800000"/>
                <a:headEnd/>
                <a:tailEnd/>
              </a:ln>
              <a:effectLst/>
            </p:spPr>
            <p:txBody>
              <a:bodyPr wrap="none" anchor="ctr"/>
              <a:lstStyle/>
              <a:p>
                <a:endParaRPr lang="id-ID"/>
              </a:p>
            </p:txBody>
          </p:sp>
          <p:sp>
            <p:nvSpPr>
              <p:cNvPr id="13355" name="AutoShape 43"/>
              <p:cNvSpPr>
                <a:spLocks noChangeArrowheads="1"/>
              </p:cNvSpPr>
              <p:nvPr/>
            </p:nvSpPr>
            <p:spPr bwMode="gray">
              <a:xfrm rot="6373927">
                <a:off x="2071" y="2296"/>
                <a:ext cx="227" cy="816"/>
              </a:xfrm>
              <a:prstGeom prst="moon">
                <a:avLst>
                  <a:gd name="adj" fmla="val 49773"/>
                </a:avLst>
              </a:prstGeom>
              <a:solidFill>
                <a:srgbClr val="FFFFFF">
                  <a:alpha val="7001"/>
                </a:srgbClr>
              </a:solidFill>
              <a:ln w="9525">
                <a:noFill/>
                <a:miter lim="800000"/>
                <a:headEnd/>
                <a:tailEnd/>
              </a:ln>
              <a:effectLst/>
            </p:spPr>
            <p:txBody>
              <a:bodyPr wrap="none" anchor="ctr"/>
              <a:lstStyle/>
              <a:p>
                <a:endParaRPr lang="id-ID"/>
              </a:p>
            </p:txBody>
          </p:sp>
          <p:sp>
            <p:nvSpPr>
              <p:cNvPr id="13356" name="AutoShape 44"/>
              <p:cNvSpPr>
                <a:spLocks noChangeArrowheads="1"/>
              </p:cNvSpPr>
              <p:nvPr/>
            </p:nvSpPr>
            <p:spPr bwMode="gray">
              <a:xfrm rot="6906312">
                <a:off x="2161" y="2326"/>
                <a:ext cx="227" cy="816"/>
              </a:xfrm>
              <a:prstGeom prst="moon">
                <a:avLst>
                  <a:gd name="adj" fmla="val 49773"/>
                </a:avLst>
              </a:prstGeom>
              <a:solidFill>
                <a:srgbClr val="FFFFFF">
                  <a:alpha val="7001"/>
                </a:srgbClr>
              </a:solidFill>
              <a:ln w="9525">
                <a:noFill/>
                <a:miter lim="800000"/>
                <a:headEnd/>
                <a:tailEnd/>
              </a:ln>
              <a:effectLst/>
            </p:spPr>
            <p:txBody>
              <a:bodyPr wrap="none" anchor="ctr"/>
              <a:lstStyle/>
              <a:p>
                <a:endParaRPr lang="id-ID"/>
              </a:p>
            </p:txBody>
          </p:sp>
        </p:grpSp>
        <p:grpSp>
          <p:nvGrpSpPr>
            <p:cNvPr id="10" name="Group 45"/>
            <p:cNvGrpSpPr>
              <a:grpSpLocks/>
            </p:cNvGrpSpPr>
            <p:nvPr/>
          </p:nvGrpSpPr>
          <p:grpSpPr bwMode="auto">
            <a:xfrm rot="1353540">
              <a:off x="2682" y="1111"/>
              <a:ext cx="743" cy="186"/>
              <a:chOff x="1565" y="2568"/>
              <a:chExt cx="1118" cy="279"/>
            </a:xfrm>
          </p:grpSpPr>
          <p:sp>
            <p:nvSpPr>
              <p:cNvPr id="13358" name="AutoShape 46"/>
              <p:cNvSpPr>
                <a:spLocks noChangeArrowheads="1"/>
              </p:cNvSpPr>
              <p:nvPr/>
            </p:nvSpPr>
            <p:spPr bwMode="gray">
              <a:xfrm rot="5263130">
                <a:off x="1859" y="2274"/>
                <a:ext cx="227" cy="816"/>
              </a:xfrm>
              <a:prstGeom prst="moon">
                <a:avLst>
                  <a:gd name="adj" fmla="val 49773"/>
                </a:avLst>
              </a:prstGeom>
              <a:solidFill>
                <a:srgbClr val="FFFFFF">
                  <a:alpha val="7001"/>
                </a:srgbClr>
              </a:solidFill>
              <a:ln w="9525">
                <a:noFill/>
                <a:miter lim="800000"/>
                <a:headEnd/>
                <a:tailEnd/>
              </a:ln>
              <a:effectLst/>
            </p:spPr>
            <p:txBody>
              <a:bodyPr wrap="none" anchor="ctr"/>
              <a:lstStyle/>
              <a:p>
                <a:endParaRPr lang="id-ID"/>
              </a:p>
            </p:txBody>
          </p:sp>
          <p:sp>
            <p:nvSpPr>
              <p:cNvPr id="13359" name="AutoShape 47"/>
              <p:cNvSpPr>
                <a:spLocks noChangeArrowheads="1"/>
              </p:cNvSpPr>
              <p:nvPr/>
            </p:nvSpPr>
            <p:spPr bwMode="gray">
              <a:xfrm rot="6078281">
                <a:off x="1995" y="2274"/>
                <a:ext cx="227" cy="816"/>
              </a:xfrm>
              <a:prstGeom prst="moon">
                <a:avLst>
                  <a:gd name="adj" fmla="val 49773"/>
                </a:avLst>
              </a:prstGeom>
              <a:solidFill>
                <a:srgbClr val="FFFFFF">
                  <a:alpha val="7001"/>
                </a:srgbClr>
              </a:solidFill>
              <a:ln w="9525">
                <a:noFill/>
                <a:miter lim="800000"/>
                <a:headEnd/>
                <a:tailEnd/>
              </a:ln>
              <a:effectLst/>
            </p:spPr>
            <p:txBody>
              <a:bodyPr wrap="none" anchor="ctr"/>
              <a:lstStyle/>
              <a:p>
                <a:endParaRPr lang="id-ID"/>
              </a:p>
            </p:txBody>
          </p:sp>
          <p:sp>
            <p:nvSpPr>
              <p:cNvPr id="13360" name="AutoShape 48"/>
              <p:cNvSpPr>
                <a:spLocks noChangeArrowheads="1"/>
              </p:cNvSpPr>
              <p:nvPr/>
            </p:nvSpPr>
            <p:spPr bwMode="gray">
              <a:xfrm rot="6373927">
                <a:off x="2071" y="2296"/>
                <a:ext cx="227" cy="816"/>
              </a:xfrm>
              <a:prstGeom prst="moon">
                <a:avLst>
                  <a:gd name="adj" fmla="val 49773"/>
                </a:avLst>
              </a:prstGeom>
              <a:solidFill>
                <a:srgbClr val="FFFFFF">
                  <a:alpha val="7001"/>
                </a:srgbClr>
              </a:solidFill>
              <a:ln w="9525">
                <a:noFill/>
                <a:miter lim="800000"/>
                <a:headEnd/>
                <a:tailEnd/>
              </a:ln>
              <a:effectLst/>
            </p:spPr>
            <p:txBody>
              <a:bodyPr wrap="none" anchor="ctr"/>
              <a:lstStyle/>
              <a:p>
                <a:endParaRPr lang="id-ID"/>
              </a:p>
            </p:txBody>
          </p:sp>
          <p:sp>
            <p:nvSpPr>
              <p:cNvPr id="13361" name="AutoShape 49"/>
              <p:cNvSpPr>
                <a:spLocks noChangeArrowheads="1"/>
              </p:cNvSpPr>
              <p:nvPr/>
            </p:nvSpPr>
            <p:spPr bwMode="gray">
              <a:xfrm rot="6906312">
                <a:off x="2161" y="2326"/>
                <a:ext cx="227" cy="816"/>
              </a:xfrm>
              <a:prstGeom prst="moon">
                <a:avLst>
                  <a:gd name="adj" fmla="val 49773"/>
                </a:avLst>
              </a:prstGeom>
              <a:solidFill>
                <a:srgbClr val="FFFFFF">
                  <a:alpha val="7001"/>
                </a:srgbClr>
              </a:solidFill>
              <a:ln w="9525">
                <a:noFill/>
                <a:miter lim="800000"/>
                <a:headEnd/>
                <a:tailEnd/>
              </a:ln>
              <a:effectLst/>
            </p:spPr>
            <p:txBody>
              <a:bodyPr wrap="none" anchor="ctr"/>
              <a:lstStyle/>
              <a:p>
                <a:endParaRPr lang="id-ID"/>
              </a:p>
            </p:txBody>
          </p:sp>
        </p:grpSp>
      </p:grpSp>
      <p:grpSp>
        <p:nvGrpSpPr>
          <p:cNvPr id="11" name="Group 50"/>
          <p:cNvGrpSpPr>
            <a:grpSpLocks/>
          </p:cNvGrpSpPr>
          <p:nvPr/>
        </p:nvGrpSpPr>
        <p:grpSpPr bwMode="auto">
          <a:xfrm rot="3173304" flipV="1">
            <a:off x="5353050" y="5329238"/>
            <a:ext cx="1658938" cy="328612"/>
            <a:chOff x="1565" y="2568"/>
            <a:chExt cx="1118" cy="279"/>
          </a:xfrm>
        </p:grpSpPr>
        <p:sp>
          <p:nvSpPr>
            <p:cNvPr id="13363" name="AutoShape 51"/>
            <p:cNvSpPr>
              <a:spLocks noChangeArrowheads="1"/>
            </p:cNvSpPr>
            <p:nvPr/>
          </p:nvSpPr>
          <p:spPr bwMode="gray">
            <a:xfrm rot="5263130">
              <a:off x="1859" y="2274"/>
              <a:ext cx="227" cy="816"/>
            </a:xfrm>
            <a:prstGeom prst="moon">
              <a:avLst>
                <a:gd name="adj" fmla="val 49773"/>
              </a:avLst>
            </a:prstGeom>
            <a:solidFill>
              <a:srgbClr val="FFFFFF">
                <a:alpha val="6000"/>
              </a:srgbClr>
            </a:solidFill>
            <a:ln w="9525">
              <a:noFill/>
              <a:miter lim="800000"/>
              <a:headEnd/>
              <a:tailEnd/>
            </a:ln>
            <a:effectLst/>
          </p:spPr>
          <p:txBody>
            <a:bodyPr wrap="none" anchor="ctr"/>
            <a:lstStyle/>
            <a:p>
              <a:endParaRPr lang="id-ID"/>
            </a:p>
          </p:txBody>
        </p:sp>
        <p:sp>
          <p:nvSpPr>
            <p:cNvPr id="13364" name="AutoShape 52"/>
            <p:cNvSpPr>
              <a:spLocks noChangeArrowheads="1"/>
            </p:cNvSpPr>
            <p:nvPr/>
          </p:nvSpPr>
          <p:spPr bwMode="gray">
            <a:xfrm rot="6078281">
              <a:off x="1995" y="2274"/>
              <a:ext cx="227" cy="816"/>
            </a:xfrm>
            <a:prstGeom prst="moon">
              <a:avLst>
                <a:gd name="adj" fmla="val 49773"/>
              </a:avLst>
            </a:prstGeom>
            <a:solidFill>
              <a:srgbClr val="FFFFFF">
                <a:alpha val="6000"/>
              </a:srgbClr>
            </a:solidFill>
            <a:ln w="9525">
              <a:noFill/>
              <a:miter lim="800000"/>
              <a:headEnd/>
              <a:tailEnd/>
            </a:ln>
            <a:effectLst/>
          </p:spPr>
          <p:txBody>
            <a:bodyPr wrap="none" anchor="ctr"/>
            <a:lstStyle/>
            <a:p>
              <a:endParaRPr lang="id-ID"/>
            </a:p>
          </p:txBody>
        </p:sp>
        <p:sp>
          <p:nvSpPr>
            <p:cNvPr id="13365" name="AutoShape 53"/>
            <p:cNvSpPr>
              <a:spLocks noChangeArrowheads="1"/>
            </p:cNvSpPr>
            <p:nvPr/>
          </p:nvSpPr>
          <p:spPr bwMode="gray">
            <a:xfrm rot="6373927">
              <a:off x="2071" y="2296"/>
              <a:ext cx="227" cy="816"/>
            </a:xfrm>
            <a:prstGeom prst="moon">
              <a:avLst>
                <a:gd name="adj" fmla="val 49773"/>
              </a:avLst>
            </a:prstGeom>
            <a:solidFill>
              <a:srgbClr val="FFFFFF">
                <a:alpha val="6000"/>
              </a:srgbClr>
            </a:solidFill>
            <a:ln w="9525">
              <a:noFill/>
              <a:miter lim="800000"/>
              <a:headEnd/>
              <a:tailEnd/>
            </a:ln>
            <a:effectLst/>
          </p:spPr>
          <p:txBody>
            <a:bodyPr wrap="none" anchor="ctr"/>
            <a:lstStyle/>
            <a:p>
              <a:endParaRPr lang="id-ID"/>
            </a:p>
          </p:txBody>
        </p:sp>
        <p:sp>
          <p:nvSpPr>
            <p:cNvPr id="13366" name="AutoShape 54"/>
            <p:cNvSpPr>
              <a:spLocks noChangeArrowheads="1"/>
            </p:cNvSpPr>
            <p:nvPr/>
          </p:nvSpPr>
          <p:spPr bwMode="gray">
            <a:xfrm rot="6906312">
              <a:off x="2161" y="2326"/>
              <a:ext cx="227" cy="816"/>
            </a:xfrm>
            <a:prstGeom prst="moon">
              <a:avLst>
                <a:gd name="adj" fmla="val 49773"/>
              </a:avLst>
            </a:prstGeom>
            <a:solidFill>
              <a:srgbClr val="FFFFFF">
                <a:alpha val="6000"/>
              </a:srgbClr>
            </a:solidFill>
            <a:ln w="9525">
              <a:noFill/>
              <a:miter lim="800000"/>
              <a:headEnd/>
              <a:tailEnd/>
            </a:ln>
            <a:effectLst/>
          </p:spPr>
          <p:txBody>
            <a:bodyPr wrap="none" anchor="ctr"/>
            <a:lstStyle/>
            <a:p>
              <a:endParaRPr lang="id-ID"/>
            </a:p>
          </p:txBody>
        </p:sp>
      </p:grpSp>
      <p:sp>
        <p:nvSpPr>
          <p:cNvPr id="13383" name="Rectangle 71"/>
          <p:cNvSpPr>
            <a:spLocks noGrp="1" noChangeArrowheads="1"/>
          </p:cNvSpPr>
          <p:nvPr>
            <p:ph type="title"/>
          </p:nvPr>
        </p:nvSpPr>
        <p:spPr/>
        <p:txBody>
          <a:bodyPr/>
          <a:lstStyle/>
          <a:p>
            <a:r>
              <a:rPr lang="id-ID" sz="2400" dirty="0" smtClean="0"/>
              <a:t>Perkembangan produksi rata-rata sayur-sayuran di Kab.Asahan pada dua tahun terakhir </a:t>
            </a:r>
            <a:endParaRPr lang="en-US" sz="2400" dirty="0"/>
          </a:p>
        </p:txBody>
      </p:sp>
      <p:graphicFrame>
        <p:nvGraphicFramePr>
          <p:cNvPr id="45" name="Table 44"/>
          <p:cNvGraphicFramePr>
            <a:graphicFrameLocks noGrp="1"/>
          </p:cNvGraphicFramePr>
          <p:nvPr/>
        </p:nvGraphicFramePr>
        <p:xfrm>
          <a:off x="428597" y="1428736"/>
          <a:ext cx="8011809" cy="4500600"/>
        </p:xfrm>
        <a:graphic>
          <a:graphicData uri="http://schemas.openxmlformats.org/drawingml/2006/table">
            <a:tbl>
              <a:tblPr/>
              <a:tblGrid>
                <a:gridCol w="462920"/>
                <a:gridCol w="1105286"/>
                <a:gridCol w="1229252"/>
                <a:gridCol w="1354951"/>
                <a:gridCol w="1102686"/>
                <a:gridCol w="1354951"/>
                <a:gridCol w="1401763"/>
              </a:tblGrid>
              <a:tr h="900120">
                <a:tc>
                  <a:txBody>
                    <a:bodyPr/>
                    <a:lstStyle/>
                    <a:p>
                      <a:pPr>
                        <a:lnSpc>
                          <a:spcPct val="115000"/>
                        </a:lnSpc>
                        <a:spcAft>
                          <a:spcPts val="0"/>
                        </a:spcAft>
                      </a:pPr>
                      <a:r>
                        <a:rPr lang="id-ID" sz="1600" dirty="0">
                          <a:latin typeface="Calibri"/>
                          <a:ea typeface="Calibri"/>
                          <a:cs typeface="Times New Roman"/>
                        </a:rPr>
                        <a:t>No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nama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Produksi kw/ha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Perkembangan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Produksi kw/ha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Perkembangan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Keterangan: pertambahan + penurunan-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040">
                <a:tc>
                  <a:txBody>
                    <a:bodyPr/>
                    <a:lstStyle/>
                    <a:p>
                      <a:pPr>
                        <a:lnSpc>
                          <a:spcPct val="115000"/>
                        </a:lnSpc>
                        <a:spcAft>
                          <a:spcPts val="0"/>
                        </a:spcAft>
                      </a:pPr>
                      <a:r>
                        <a:rPr lang="id-ID" sz="1600">
                          <a:latin typeface="Calibri"/>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sawi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80.00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9.52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79.48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8.67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-o.85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040">
                <a:tc>
                  <a:txBody>
                    <a:bodyPr/>
                    <a:lstStyle/>
                    <a:p>
                      <a:pPr>
                        <a:lnSpc>
                          <a:spcPct val="115000"/>
                        </a:lnSpc>
                        <a:spcAft>
                          <a:spcPts val="0"/>
                        </a:spcAft>
                      </a:pPr>
                      <a:r>
                        <a:rPr lang="id-ID" sz="1600" dirty="0">
                          <a:solidFill>
                            <a:srgbClr val="CC3300"/>
                          </a:solidFill>
                          <a:latin typeface="Calibri"/>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solidFill>
                            <a:srgbClr val="CC3300"/>
                          </a:solidFill>
                          <a:latin typeface="Calibri"/>
                          <a:ea typeface="Calibri"/>
                          <a:cs typeface="Times New Roman"/>
                        </a:rPr>
                        <a:t>k.panjang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solidFill>
                            <a:srgbClr val="CC3300"/>
                          </a:solidFill>
                          <a:latin typeface="Calibri"/>
                          <a:ea typeface="Calibri"/>
                          <a:cs typeface="Times New Roman"/>
                        </a:rPr>
                        <a:t>15.00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solidFill>
                            <a:srgbClr val="CC3300"/>
                          </a:solidFill>
                          <a:latin typeface="Calibri"/>
                          <a:ea typeface="Calibri"/>
                          <a:cs typeface="Times New Roman"/>
                        </a:rPr>
                        <a:t>1,78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solidFill>
                            <a:srgbClr val="CC3300"/>
                          </a:solidFill>
                          <a:latin typeface="Calibri"/>
                          <a:ea typeface="Calibri"/>
                          <a:cs typeface="Times New Roman"/>
                        </a:rPr>
                        <a:t>61.27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solidFill>
                            <a:srgbClr val="CC3300"/>
                          </a:solidFill>
                          <a:latin typeface="Calibri"/>
                          <a:ea typeface="Calibri"/>
                          <a:cs typeface="Times New Roman"/>
                        </a:rPr>
                        <a:t>6.69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smtClean="0">
                          <a:solidFill>
                            <a:srgbClr val="CC3300"/>
                          </a:solidFill>
                          <a:latin typeface="Calibri"/>
                          <a:ea typeface="Calibri"/>
                          <a:cs typeface="Times New Roman"/>
                        </a:rPr>
                        <a:t>4.91 *</a:t>
                      </a:r>
                      <a:endParaRPr lang="id-ID" sz="1600" dirty="0">
                        <a:solidFill>
                          <a:srgbClr val="CC33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040">
                <a:tc>
                  <a:txBody>
                    <a:bodyPr/>
                    <a:lstStyle/>
                    <a:p>
                      <a:pPr>
                        <a:lnSpc>
                          <a:spcPct val="115000"/>
                        </a:lnSpc>
                        <a:spcAft>
                          <a:spcPts val="0"/>
                        </a:spcAft>
                      </a:pPr>
                      <a:r>
                        <a:rPr lang="id-ID" sz="1600">
                          <a:latin typeface="Calibri"/>
                          <a:ea typeface="Calibri"/>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Cabe kecil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52.00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6.19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62.93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6.87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0.68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040">
                <a:tc>
                  <a:txBody>
                    <a:bodyPr/>
                    <a:lstStyle/>
                    <a:p>
                      <a:pPr>
                        <a:lnSpc>
                          <a:spcPct val="115000"/>
                        </a:lnSpc>
                        <a:spcAft>
                          <a:spcPts val="0"/>
                        </a:spcAft>
                      </a:pPr>
                      <a:r>
                        <a:rPr lang="id-ID" sz="1600">
                          <a:latin typeface="Calibri"/>
                          <a:ea typeface="Calibri"/>
                          <a:cs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Cabe besar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68.51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8.15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67.85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7.40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-0.75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040">
                <a:tc>
                  <a:txBody>
                    <a:bodyPr/>
                    <a:lstStyle/>
                    <a:p>
                      <a:pPr>
                        <a:lnSpc>
                          <a:spcPct val="115000"/>
                        </a:lnSpc>
                        <a:spcAft>
                          <a:spcPts val="0"/>
                        </a:spcAft>
                      </a:pPr>
                      <a:r>
                        <a:rPr lang="id-ID" sz="1600" dirty="0">
                          <a:solidFill>
                            <a:srgbClr val="CC3300"/>
                          </a:solidFill>
                          <a:latin typeface="Calibri"/>
                          <a:ea typeface="Calibri"/>
                          <a:cs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solidFill>
                            <a:srgbClr val="CC3300"/>
                          </a:solidFill>
                          <a:latin typeface="Calibri"/>
                          <a:ea typeface="Calibri"/>
                          <a:cs typeface="Times New Roman"/>
                        </a:rPr>
                        <a:t>jamur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solidFill>
                            <a:srgbClr val="CC3300"/>
                          </a:solidFill>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solidFill>
                            <a:srgbClr val="CC3300"/>
                          </a:solidFill>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solidFill>
                            <a:srgbClr val="CC3300"/>
                          </a:solidFill>
                          <a:latin typeface="Calibri"/>
                          <a:ea typeface="Calibri"/>
                          <a:cs typeface="Times New Roman"/>
                        </a:rPr>
                        <a:t>16.10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solidFill>
                            <a:srgbClr val="CC3300"/>
                          </a:solidFill>
                          <a:latin typeface="Calibri"/>
                          <a:ea typeface="Calibri"/>
                          <a:cs typeface="Times New Roman"/>
                        </a:rPr>
                        <a:t>1.75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smtClean="0">
                          <a:solidFill>
                            <a:srgbClr val="CC3300"/>
                          </a:solidFill>
                          <a:latin typeface="Calibri"/>
                          <a:ea typeface="Calibri"/>
                          <a:cs typeface="Times New Roman"/>
                        </a:rPr>
                        <a:t>1.75 **</a:t>
                      </a:r>
                      <a:endParaRPr lang="id-ID" sz="1600" dirty="0">
                        <a:solidFill>
                          <a:srgbClr val="CC33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040">
                <a:tc>
                  <a:txBody>
                    <a:bodyPr/>
                    <a:lstStyle/>
                    <a:p>
                      <a:pPr>
                        <a:lnSpc>
                          <a:spcPct val="115000"/>
                        </a:lnSpc>
                        <a:spcAft>
                          <a:spcPts val="0"/>
                        </a:spcAft>
                      </a:pPr>
                      <a:r>
                        <a:rPr lang="id-ID" sz="1600">
                          <a:latin typeface="Calibri"/>
                          <a:ea typeface="Calibri"/>
                          <a:cs typeface="Times New Roman"/>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terung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85.12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10.13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85.75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9.36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-0.77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040">
                <a:tc>
                  <a:txBody>
                    <a:bodyPr/>
                    <a:lstStyle/>
                    <a:p>
                      <a:pPr>
                        <a:lnSpc>
                          <a:spcPct val="115000"/>
                        </a:lnSpc>
                        <a:spcAft>
                          <a:spcPts val="0"/>
                        </a:spcAft>
                      </a:pPr>
                      <a:r>
                        <a:rPr lang="id-ID" sz="1600">
                          <a:latin typeface="Calibri"/>
                          <a:ea typeface="Calibri"/>
                          <a:cs typeface="Times New Roman"/>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ketimun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134.08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15.96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137.30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14.99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-0.97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040">
                <a:tc>
                  <a:txBody>
                    <a:bodyPr/>
                    <a:lstStyle/>
                    <a:p>
                      <a:pPr>
                        <a:lnSpc>
                          <a:spcPct val="115000"/>
                        </a:lnSpc>
                        <a:spcAft>
                          <a:spcPts val="0"/>
                        </a:spcAft>
                      </a:pPr>
                      <a:r>
                        <a:rPr lang="id-ID" sz="1600">
                          <a:latin typeface="Calibri"/>
                          <a:ea typeface="Calibri"/>
                          <a:cs typeface="Times New Roman"/>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Labu siam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150.00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17.86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150.00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16.37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-1.49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040">
                <a:tc>
                  <a:txBody>
                    <a:bodyPr/>
                    <a:lstStyle/>
                    <a:p>
                      <a:pPr>
                        <a:lnSpc>
                          <a:spcPct val="115000"/>
                        </a:lnSpc>
                        <a:spcAft>
                          <a:spcPts val="0"/>
                        </a:spcAft>
                      </a:pPr>
                      <a:r>
                        <a:rPr lang="id-ID" sz="1600">
                          <a:latin typeface="Calibri"/>
                          <a:ea typeface="Calibri"/>
                          <a:cs typeface="Times New Roman"/>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kangkung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55.03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6.55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55.84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6.09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-0.46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040">
                <a:tc>
                  <a:txBody>
                    <a:bodyPr/>
                    <a:lstStyle/>
                    <a:p>
                      <a:pPr>
                        <a:lnSpc>
                          <a:spcPct val="115000"/>
                        </a:lnSpc>
                        <a:spcAft>
                          <a:spcPts val="0"/>
                        </a:spcAft>
                      </a:pPr>
                      <a:r>
                        <a:rPr lang="id-ID" sz="1600" dirty="0">
                          <a:solidFill>
                            <a:srgbClr val="CC3300"/>
                          </a:solidFill>
                          <a:latin typeface="Calibri"/>
                          <a:ea typeface="Calibri"/>
                          <a:cs typeface="Times New Roman"/>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solidFill>
                            <a:srgbClr val="CC3300"/>
                          </a:solidFill>
                          <a:latin typeface="Calibri"/>
                          <a:ea typeface="Calibri"/>
                          <a:cs typeface="Times New Roman"/>
                        </a:rPr>
                        <a:t>bayam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solidFill>
                            <a:srgbClr val="CC3300"/>
                          </a:solidFill>
                          <a:latin typeface="Calibri"/>
                          <a:ea typeface="Calibri"/>
                          <a:cs typeface="Times New Roman"/>
                        </a:rPr>
                        <a:t>59.92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solidFill>
                            <a:srgbClr val="CC3300"/>
                          </a:solidFill>
                          <a:latin typeface="Calibri"/>
                          <a:ea typeface="Calibri"/>
                          <a:cs typeface="Times New Roman"/>
                        </a:rPr>
                        <a:t>7.13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solidFill>
                            <a:srgbClr val="CC3300"/>
                          </a:solidFill>
                          <a:latin typeface="Calibri"/>
                          <a:ea typeface="Calibri"/>
                          <a:cs typeface="Times New Roman"/>
                        </a:rPr>
                        <a:t>58.56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solidFill>
                            <a:srgbClr val="CC3300"/>
                          </a:solidFill>
                          <a:latin typeface="Calibri"/>
                          <a:ea typeface="Calibri"/>
                          <a:cs typeface="Times New Roman"/>
                        </a:rPr>
                        <a:t>8.39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smtClean="0">
                          <a:solidFill>
                            <a:srgbClr val="CC3300"/>
                          </a:solidFill>
                          <a:latin typeface="Calibri"/>
                          <a:ea typeface="Calibri"/>
                          <a:cs typeface="Times New Roman"/>
                        </a:rPr>
                        <a:t>1.26 ***</a:t>
                      </a:r>
                      <a:endParaRPr lang="id-ID" sz="1600" dirty="0">
                        <a:solidFill>
                          <a:srgbClr val="CC33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040">
                <a:tc>
                  <a:txBody>
                    <a:bodyPr/>
                    <a:lstStyle/>
                    <a:p>
                      <a:pPr>
                        <a:lnSpc>
                          <a:spcPct val="115000"/>
                        </a:lnSpc>
                        <a:spcAft>
                          <a:spcPts val="0"/>
                        </a:spcAft>
                      </a:pPr>
                      <a:r>
                        <a:rPr lang="id-ID" sz="1600">
                          <a:latin typeface="Calibri"/>
                          <a:ea typeface="Calibri"/>
                          <a:cs typeface="Times New Roman"/>
                        </a:rPr>
                        <a:t>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semangka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140.00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16.67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140.69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15.36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-1.31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040">
                <a:tc>
                  <a:txBody>
                    <a:bodyPr/>
                    <a:lstStyle/>
                    <a:p>
                      <a:pPr>
                        <a:lnSpc>
                          <a:spcPct val="115000"/>
                        </a:lnSpc>
                        <a:spcAft>
                          <a:spcPts val="0"/>
                        </a:spcAft>
                      </a:pPr>
                      <a:endParaRPr lang="id-ID"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dirty="0">
                          <a:latin typeface="Calibri"/>
                          <a:ea typeface="Calibri"/>
                          <a:cs typeface="Times New Roman"/>
                        </a:rPr>
                        <a:t>jumlah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839.66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100.00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915.77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600">
                          <a:latin typeface="Calibri"/>
                          <a:ea typeface="Calibri"/>
                          <a:cs typeface="Times New Roman"/>
                        </a:rPr>
                        <a:t>100.0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id-ID"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6" name="Rectangle 45"/>
          <p:cNvSpPr/>
          <p:nvPr/>
        </p:nvSpPr>
        <p:spPr>
          <a:xfrm>
            <a:off x="2000232" y="5691157"/>
            <a:ext cx="4857768" cy="923330"/>
          </a:xfrm>
          <a:prstGeom prst="rect">
            <a:avLst/>
          </a:prstGeom>
        </p:spPr>
        <p:txBody>
          <a:bodyPr wrap="square">
            <a:spAutoFit/>
          </a:bodyPr>
          <a:lstStyle/>
          <a:p>
            <a:endParaRPr lang="id-ID" dirty="0" smtClean="0"/>
          </a:p>
          <a:p>
            <a:r>
              <a:rPr lang="id-ID" dirty="0" smtClean="0"/>
              <a:t>sumber : Data BPS, diolah dari tahun 2011&amp;2012</a:t>
            </a:r>
            <a:endParaRPr lang="id-ID"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id-ID" sz="2400" dirty="0" smtClean="0"/>
              <a:t>Perkembangan rata-rata produksi buah-buahan di Kab. Asahan pada dua tahun terakhir</a:t>
            </a:r>
            <a:endParaRPr lang="id-ID" sz="2400" dirty="0"/>
          </a:p>
        </p:txBody>
      </p:sp>
      <p:graphicFrame>
        <p:nvGraphicFramePr>
          <p:cNvPr id="6" name="Table 5"/>
          <p:cNvGraphicFramePr>
            <a:graphicFrameLocks noGrp="1"/>
          </p:cNvGraphicFramePr>
          <p:nvPr/>
        </p:nvGraphicFramePr>
        <p:xfrm>
          <a:off x="500035" y="1357308"/>
          <a:ext cx="7929615" cy="4964313"/>
        </p:xfrm>
        <a:graphic>
          <a:graphicData uri="http://schemas.openxmlformats.org/drawingml/2006/table">
            <a:tbl>
              <a:tblPr/>
              <a:tblGrid>
                <a:gridCol w="458171"/>
                <a:gridCol w="1093946"/>
                <a:gridCol w="1216641"/>
                <a:gridCol w="1341051"/>
                <a:gridCol w="1091373"/>
                <a:gridCol w="1341051"/>
                <a:gridCol w="1387382"/>
              </a:tblGrid>
              <a:tr h="506173">
                <a:tc>
                  <a:txBody>
                    <a:bodyPr/>
                    <a:lstStyle/>
                    <a:p>
                      <a:pPr>
                        <a:lnSpc>
                          <a:spcPct val="115000"/>
                        </a:lnSpc>
                        <a:spcAft>
                          <a:spcPts val="0"/>
                        </a:spcAft>
                      </a:pPr>
                      <a:r>
                        <a:rPr lang="id-ID" sz="1100" dirty="0">
                          <a:latin typeface="Calibri"/>
                          <a:ea typeface="Calibri"/>
                          <a:cs typeface="Times New Roman"/>
                        </a:rPr>
                        <a:t>No </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latin typeface="Calibri"/>
                          <a:ea typeface="Calibri"/>
                          <a:cs typeface="Times New Roman"/>
                        </a:rPr>
                        <a:t>nama</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smtClean="0">
                          <a:latin typeface="Calibri"/>
                          <a:ea typeface="Calibri"/>
                          <a:cs typeface="Times New Roman"/>
                        </a:rPr>
                        <a:t>Produksi kw/ha 2011</a:t>
                      </a: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Perkembangan (%)</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Produksi kw/ha 2012</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Perkembangan (%)</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Keterangan: pertambahan + penurunan-</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1</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alpukat</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smtClean="0">
                          <a:latin typeface="Calibri"/>
                          <a:ea typeface="Calibri"/>
                          <a:cs typeface="Times New Roman"/>
                        </a:rPr>
                        <a:t>92.20</a:t>
                      </a: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0.74</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110.00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0.53</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-0.21</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dirty="0">
                          <a:solidFill>
                            <a:srgbClr val="FF0000"/>
                          </a:solidFill>
                          <a:latin typeface="Calibri"/>
                          <a:ea typeface="Calibri"/>
                          <a:cs typeface="Times New Roman"/>
                        </a:rPr>
                        <a:t>2</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solidFill>
                            <a:srgbClr val="FF0000"/>
                          </a:solidFill>
                          <a:latin typeface="Calibri"/>
                          <a:ea typeface="Calibri"/>
                          <a:cs typeface="Times New Roman"/>
                        </a:rPr>
                        <a:t>mangga</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smtClean="0">
                          <a:solidFill>
                            <a:srgbClr val="FF0000"/>
                          </a:solidFill>
                          <a:latin typeface="Calibri"/>
                          <a:ea typeface="Calibri"/>
                          <a:cs typeface="Times New Roman"/>
                        </a:rPr>
                        <a:t>701.20</a:t>
                      </a:r>
                      <a:endParaRPr lang="id-ID" sz="1100" dirty="0">
                        <a:solidFill>
                          <a:srgbClr val="FF0000"/>
                        </a:solidFill>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solidFill>
                            <a:srgbClr val="FF0000"/>
                          </a:solidFill>
                          <a:latin typeface="Calibri"/>
                          <a:ea typeface="Calibri"/>
                          <a:cs typeface="Times New Roman"/>
                        </a:rPr>
                        <a:t>5.68</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solidFill>
                            <a:srgbClr val="FF0000"/>
                          </a:solidFill>
                          <a:latin typeface="Calibri"/>
                          <a:ea typeface="Calibri"/>
                          <a:cs typeface="Times New Roman"/>
                        </a:rPr>
                        <a:t>1.962.00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solidFill>
                            <a:srgbClr val="FF0000"/>
                          </a:solidFill>
                          <a:latin typeface="Calibri"/>
                          <a:ea typeface="Calibri"/>
                          <a:cs typeface="Times New Roman"/>
                        </a:rPr>
                        <a:t>9.59</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smtClean="0">
                          <a:solidFill>
                            <a:srgbClr val="FF0000"/>
                          </a:solidFill>
                          <a:latin typeface="Calibri"/>
                          <a:ea typeface="Calibri"/>
                          <a:cs typeface="Times New Roman"/>
                        </a:rPr>
                        <a:t>3.91 **</a:t>
                      </a:r>
                      <a:endParaRPr lang="id-ID" sz="1100" dirty="0">
                        <a:solidFill>
                          <a:srgbClr val="FF0000"/>
                        </a:solidFill>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3</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rambutan</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smtClean="0">
                          <a:latin typeface="Calibri"/>
                          <a:ea typeface="Calibri"/>
                          <a:cs typeface="Times New Roman"/>
                        </a:rPr>
                        <a:t>1.689.00</a:t>
                      </a:r>
                      <a:endParaRPr lang="id-ID" sz="1100" dirty="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latin typeface="Calibri"/>
                          <a:ea typeface="Calibri"/>
                          <a:cs typeface="Times New Roman"/>
                        </a:rPr>
                        <a:t>13.69</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latin typeface="Calibri"/>
                          <a:ea typeface="Calibri"/>
                          <a:cs typeface="Times New Roman"/>
                        </a:rPr>
                        <a:t>2.414.00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11.93</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-1.76</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7449">
                <a:tc>
                  <a:txBody>
                    <a:bodyPr/>
                    <a:lstStyle/>
                    <a:p>
                      <a:pPr>
                        <a:lnSpc>
                          <a:spcPct val="115000"/>
                        </a:lnSpc>
                        <a:spcAft>
                          <a:spcPts val="0"/>
                        </a:spcAft>
                      </a:pPr>
                      <a:r>
                        <a:rPr lang="id-ID" sz="1100">
                          <a:latin typeface="Calibri"/>
                          <a:ea typeface="Calibri"/>
                          <a:cs typeface="Times New Roman"/>
                        </a:rPr>
                        <a:t>4</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Duku/langsat</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smtClean="0">
                          <a:latin typeface="Calibri"/>
                          <a:ea typeface="Calibri"/>
                          <a:cs typeface="Times New Roman"/>
                        </a:rPr>
                        <a:t>14.10</a:t>
                      </a:r>
                      <a:endParaRPr lang="id-ID" sz="1100" dirty="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latin typeface="Calibri"/>
                          <a:ea typeface="Calibri"/>
                          <a:cs typeface="Times New Roman"/>
                        </a:rPr>
                        <a:t>0.11</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26.00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0.12</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0.01</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5</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Jeruk siam</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smtClean="0">
                          <a:latin typeface="Calibri"/>
                          <a:ea typeface="Calibri"/>
                          <a:cs typeface="Times New Roman"/>
                        </a:rPr>
                        <a:t>174.80</a:t>
                      </a: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1.41</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98.00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0.47</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-0.94</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dirty="0">
                          <a:solidFill>
                            <a:srgbClr val="FF0000"/>
                          </a:solidFill>
                          <a:latin typeface="Calibri"/>
                          <a:ea typeface="Calibri"/>
                          <a:cs typeface="Times New Roman"/>
                        </a:rPr>
                        <a:t>6</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solidFill>
                            <a:srgbClr val="FF0000"/>
                          </a:solidFill>
                          <a:latin typeface="Calibri"/>
                          <a:ea typeface="Calibri"/>
                          <a:cs typeface="Times New Roman"/>
                        </a:rPr>
                        <a:t>durian</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smtClean="0">
                          <a:solidFill>
                            <a:srgbClr val="FF0000"/>
                          </a:solidFill>
                          <a:latin typeface="Calibri"/>
                          <a:ea typeface="Calibri"/>
                          <a:cs typeface="Times New Roman"/>
                        </a:rPr>
                        <a:t>369.30</a:t>
                      </a:r>
                      <a:endParaRPr lang="id-ID" sz="1100" dirty="0">
                        <a:solidFill>
                          <a:srgbClr val="FF0000"/>
                        </a:solidFill>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solidFill>
                            <a:srgbClr val="FF0000"/>
                          </a:solidFill>
                          <a:latin typeface="Calibri"/>
                          <a:ea typeface="Calibri"/>
                          <a:cs typeface="Times New Roman"/>
                        </a:rPr>
                        <a:t>2.99</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solidFill>
                            <a:srgbClr val="FF0000"/>
                          </a:solidFill>
                          <a:latin typeface="Calibri"/>
                          <a:ea typeface="Calibri"/>
                          <a:cs typeface="Times New Roman"/>
                        </a:rPr>
                        <a:t>1.284.00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solidFill>
                            <a:srgbClr val="FF0000"/>
                          </a:solidFill>
                          <a:latin typeface="Calibri"/>
                          <a:ea typeface="Calibri"/>
                          <a:cs typeface="Times New Roman"/>
                        </a:rPr>
                        <a:t>6.27</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smtClean="0">
                          <a:solidFill>
                            <a:srgbClr val="FF0000"/>
                          </a:solidFill>
                          <a:latin typeface="Calibri"/>
                          <a:ea typeface="Calibri"/>
                          <a:cs typeface="Times New Roman"/>
                        </a:rPr>
                        <a:t>3.28 ***</a:t>
                      </a:r>
                      <a:endParaRPr lang="id-ID" sz="1100" dirty="0">
                        <a:solidFill>
                          <a:srgbClr val="FF0000"/>
                        </a:solidFill>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7</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Jambu biji</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smtClean="0">
                          <a:latin typeface="Calibri"/>
                          <a:ea typeface="Calibri"/>
                          <a:cs typeface="Times New Roman"/>
                        </a:rPr>
                        <a:t>378.20</a:t>
                      </a: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3.06</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293.00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1.43</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latin typeface="Calibri"/>
                          <a:ea typeface="Calibri"/>
                          <a:cs typeface="Times New Roman"/>
                        </a:rPr>
                        <a:t>-1.63</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8</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Jambu air</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smtClean="0">
                          <a:latin typeface="Calibri"/>
                          <a:ea typeface="Calibri"/>
                          <a:cs typeface="Times New Roman"/>
                        </a:rPr>
                        <a:t>750.40</a:t>
                      </a: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6.08</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1.025.00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5.01</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latin typeface="Calibri"/>
                          <a:ea typeface="Calibri"/>
                          <a:cs typeface="Times New Roman"/>
                        </a:rPr>
                        <a:t>-1.07</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9</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sawo</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smtClean="0">
                          <a:latin typeface="Calibri"/>
                          <a:ea typeface="Calibri"/>
                          <a:cs typeface="Times New Roman"/>
                        </a:rPr>
                        <a:t>401.30</a:t>
                      </a: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3.25</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840.00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4.10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latin typeface="Calibri"/>
                          <a:ea typeface="Calibri"/>
                          <a:cs typeface="Times New Roman"/>
                        </a:rPr>
                        <a:t>0.85</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10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pepaya</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smtClean="0">
                          <a:latin typeface="Calibri"/>
                          <a:ea typeface="Calibri"/>
                          <a:cs typeface="Times New Roman"/>
                        </a:rPr>
                        <a:t>1150.40</a:t>
                      </a: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9.32</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1.291.00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6.31</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-3.01</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11</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solidFill>
                            <a:srgbClr val="FF0000"/>
                          </a:solidFill>
                          <a:latin typeface="Calibri"/>
                          <a:ea typeface="Calibri"/>
                          <a:cs typeface="Times New Roman"/>
                        </a:rPr>
                        <a:t>pisang</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smtClean="0">
                          <a:solidFill>
                            <a:srgbClr val="FF0000"/>
                          </a:solidFill>
                          <a:latin typeface="Calibri"/>
                          <a:ea typeface="Calibri"/>
                          <a:cs typeface="Times New Roman"/>
                        </a:rPr>
                        <a:t>4.419.70</a:t>
                      </a:r>
                      <a:endParaRPr lang="id-ID" sz="1100" dirty="0">
                        <a:solidFill>
                          <a:srgbClr val="FF0000"/>
                        </a:solidFill>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solidFill>
                            <a:srgbClr val="FF0000"/>
                          </a:solidFill>
                          <a:latin typeface="Calibri"/>
                          <a:ea typeface="Calibri"/>
                          <a:cs typeface="Times New Roman"/>
                        </a:rPr>
                        <a:t>35.82</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solidFill>
                            <a:srgbClr val="FF0000"/>
                          </a:solidFill>
                          <a:latin typeface="Calibri"/>
                          <a:ea typeface="Calibri"/>
                          <a:cs typeface="Times New Roman"/>
                        </a:rPr>
                        <a:t>8.594.00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a:solidFill>
                            <a:srgbClr val="FF0000"/>
                          </a:solidFill>
                          <a:latin typeface="Calibri"/>
                          <a:ea typeface="Calibri"/>
                          <a:cs typeface="Times New Roman"/>
                        </a:rPr>
                        <a:t>42.03</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smtClean="0">
                          <a:solidFill>
                            <a:srgbClr val="FF0000"/>
                          </a:solidFill>
                          <a:latin typeface="Calibri"/>
                          <a:ea typeface="Calibri"/>
                          <a:cs typeface="Times New Roman"/>
                        </a:rPr>
                        <a:t>6.21 *</a:t>
                      </a:r>
                      <a:endParaRPr lang="id-ID" sz="1100" dirty="0">
                        <a:solidFill>
                          <a:srgbClr val="FF0000"/>
                        </a:solidFill>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12</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nenas</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smtClean="0">
                          <a:latin typeface="Calibri"/>
                          <a:ea typeface="Calibri"/>
                          <a:cs typeface="Times New Roman"/>
                        </a:rPr>
                        <a:t>38.90</a:t>
                      </a: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0.31</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58.00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0.28</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-0.03</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13</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salak</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smtClean="0">
                          <a:latin typeface="Calibri"/>
                          <a:ea typeface="Calibri"/>
                          <a:cs typeface="Times New Roman"/>
                        </a:rPr>
                        <a:t>419.70</a:t>
                      </a: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3.40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626.00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3.06</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-0.34</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14</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marquisa</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smtClean="0">
                          <a:latin typeface="Calibri"/>
                          <a:ea typeface="Calibri"/>
                          <a:cs typeface="Times New Roman"/>
                        </a:rPr>
                        <a:t>7.00</a:t>
                      </a: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0.05</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18.00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0.08</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0.03</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15</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manggis</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smtClean="0">
                          <a:latin typeface="Calibri"/>
                          <a:ea typeface="Calibri"/>
                          <a:cs typeface="Times New Roman"/>
                        </a:rPr>
                        <a:t>148.50</a:t>
                      </a: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1.20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299.00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1.46</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0.26</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16</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cempedak</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smtClean="0">
                          <a:latin typeface="Calibri"/>
                          <a:ea typeface="Calibri"/>
                          <a:cs typeface="Times New Roman"/>
                        </a:rPr>
                        <a:t>839.00</a:t>
                      </a: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6.80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710.00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3.47</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-3.33</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17</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Jeruk besar</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smtClean="0">
                          <a:latin typeface="Calibri"/>
                          <a:ea typeface="Calibri"/>
                          <a:cs typeface="Times New Roman"/>
                        </a:rPr>
                        <a:t>257.00</a:t>
                      </a: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2.08</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218.00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1.06</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-1.02</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18</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sukun</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smtClean="0">
                          <a:latin typeface="Calibri"/>
                          <a:ea typeface="Calibri"/>
                          <a:cs typeface="Times New Roman"/>
                        </a:rPr>
                        <a:t>90.10</a:t>
                      </a: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0.73</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91.00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0.44</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-0.29</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19</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melinjo</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smtClean="0">
                          <a:latin typeface="Calibri"/>
                          <a:ea typeface="Calibri"/>
                          <a:cs typeface="Times New Roman"/>
                        </a:rPr>
                        <a:t>163.90</a:t>
                      </a: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1.32</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174.00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0.85</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-0.47</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20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sirsak</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smtClean="0">
                          <a:latin typeface="Calibri"/>
                          <a:ea typeface="Calibri"/>
                          <a:cs typeface="Times New Roman"/>
                        </a:rPr>
                        <a:t>80.20</a:t>
                      </a: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0.65</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86.00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0.42</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-0.23</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r>
                        <a:rPr lang="id-ID" sz="1100">
                          <a:latin typeface="Calibri"/>
                          <a:ea typeface="Calibri"/>
                          <a:cs typeface="Times New Roman"/>
                        </a:rPr>
                        <a:t>21</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belimbing</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smtClean="0">
                          <a:latin typeface="Calibri"/>
                          <a:ea typeface="Calibri"/>
                          <a:cs typeface="Times New Roman"/>
                        </a:rPr>
                        <a:t>151.30</a:t>
                      </a: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1.22</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230.00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1.12</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-0,10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24">
                <a:tc>
                  <a:txBody>
                    <a:bodyPr/>
                    <a:lstStyle/>
                    <a:p>
                      <a:pPr>
                        <a:lnSpc>
                          <a:spcPct val="115000"/>
                        </a:lnSpc>
                        <a:spcAft>
                          <a:spcPts val="0"/>
                        </a:spcAft>
                      </a:pPr>
                      <a:endParaRPr lang="id-ID" sz="110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jumlah</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dirty="0" smtClean="0">
                          <a:latin typeface="Calibri"/>
                          <a:ea typeface="Calibri"/>
                          <a:cs typeface="Times New Roman"/>
                        </a:rPr>
                        <a:t>12.336.200</a:t>
                      </a:r>
                      <a:endParaRPr lang="id-ID" sz="1100" dirty="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100.00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20.447.0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100">
                          <a:latin typeface="Calibri"/>
                          <a:ea typeface="Calibri"/>
                          <a:cs typeface="Times New Roman"/>
                        </a:rPr>
                        <a:t>100.0</a:t>
                      </a: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id-ID" sz="1100" dirty="0">
                        <a:latin typeface="Calibri"/>
                        <a:ea typeface="Calibri"/>
                        <a:cs typeface="Times New Roman"/>
                      </a:endParaRPr>
                    </a:p>
                  </a:txBody>
                  <a:tcPr marL="55604" marR="556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Rectangle 6"/>
          <p:cNvSpPr/>
          <p:nvPr/>
        </p:nvSpPr>
        <p:spPr>
          <a:xfrm>
            <a:off x="2286000" y="6143644"/>
            <a:ext cx="4572000" cy="646331"/>
          </a:xfrm>
          <a:prstGeom prst="rect">
            <a:avLst/>
          </a:prstGeom>
        </p:spPr>
        <p:txBody>
          <a:bodyPr wrap="square">
            <a:spAutoFit/>
          </a:bodyPr>
          <a:lstStyle/>
          <a:p>
            <a:r>
              <a:rPr lang="id-ID" dirty="0" smtClean="0"/>
              <a:t>sumber : Data BPS, diolah dari tahun 2011&amp;2012</a:t>
            </a:r>
            <a:endParaRPr lang="id-ID"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357158" y="0"/>
            <a:ext cx="8329642" cy="7072338"/>
          </a:xfrm>
        </p:spPr>
        <p:txBody>
          <a:bodyPr/>
          <a:lstStyle/>
          <a:p>
            <a:r>
              <a:rPr lang="id-ID" dirty="0" smtClean="0"/>
              <a:t/>
            </a:r>
            <a:br>
              <a:rPr lang="id-ID" dirty="0" smtClean="0"/>
            </a:br>
            <a:r>
              <a:rPr lang="id-ID" dirty="0" smtClean="0"/>
              <a:t/>
            </a:r>
            <a:br>
              <a:rPr lang="id-ID" dirty="0" smtClean="0"/>
            </a:br>
            <a:r>
              <a:rPr lang="id-ID" dirty="0" smtClean="0"/>
              <a:t>Hasil dan pembahasan</a:t>
            </a:r>
            <a:r>
              <a:rPr lang="id-ID" dirty="0" smtClean="0"/>
              <a:t/>
            </a:r>
            <a:br>
              <a:rPr lang="id-ID" dirty="0" smtClean="0"/>
            </a:br>
            <a:r>
              <a:rPr lang="id-ID" sz="2000" dirty="0" smtClean="0"/>
              <a:t>perencanaan agribisnis hortikultura dari tahun 2011 ke 2012 mengalami kemajuan dengan adanya pembudidayaan komoditas sayuran jamur. (tertera pada tabel 1)</a:t>
            </a:r>
            <a:br>
              <a:rPr lang="id-ID" sz="2000" dirty="0" smtClean="0"/>
            </a:br>
            <a:r>
              <a:rPr lang="id-ID" sz="2000" dirty="0" smtClean="0"/>
              <a:t/>
            </a:r>
            <a:br>
              <a:rPr lang="id-ID" sz="2000" dirty="0" smtClean="0"/>
            </a:br>
            <a:r>
              <a:rPr lang="id-ID" sz="2000" dirty="0" smtClean="0"/>
              <a:t>pada tabel 2 proporsi komoditas pisang yang terbesar sampai mencapai 6.21% di gunakan untuk konsumsi lokal, hinterland, dan eksport ke singapur dan malaysia. </a:t>
            </a:r>
            <a:br>
              <a:rPr lang="id-ID" sz="2000" dirty="0" smtClean="0"/>
            </a:br>
            <a:r>
              <a:rPr lang="id-ID" sz="2000" dirty="0" smtClean="0"/>
              <a:t>Produksi urutan kedua adalah komoditas mangga dengan peningkatan 3.91% yang diolah untuk produk sirup dan sebagian untuk konsumsi lokal maupun hinterland. </a:t>
            </a:r>
            <a:br>
              <a:rPr lang="id-ID" sz="2000" dirty="0" smtClean="0"/>
            </a:br>
            <a:r>
              <a:rPr lang="id-ID" sz="2000" dirty="0" smtClean="0"/>
              <a:t>Produksi ketiga adalah durian mengalami peningkatan 3,28% pengawasan dari sifat-sifat komoditas sayuran dan buah-buahan belum mendukung petani karena ketiadaan teknologi pasca panen </a:t>
            </a:r>
            <a:br>
              <a:rPr lang="id-ID" sz="2000" dirty="0" smtClean="0"/>
            </a:br>
            <a:r>
              <a:rPr lang="id-ID" sz="2000" dirty="0" smtClean="0"/>
              <a:t>apabila dilihat dari aspek organisasi manajemen agribisnis bahwa petani bahwa petani belum memperhitungkan curahan tenaga kerja keluarga sebagai bagian dari biaya produksi disebabkan tidak adanya pembukuan usahatani.	 </a:t>
            </a:r>
            <a:br>
              <a:rPr lang="id-ID" sz="2000" dirty="0" smtClean="0"/>
            </a:br>
            <a:r>
              <a:rPr lang="id-ID" sz="2000" dirty="0" smtClean="0"/>
              <a:t>Solusi dalam mengatasi masalah petani horti masih dipertanyakan dari kelembagaan KUD yang ada. </a:t>
            </a:r>
            <a:br>
              <a:rPr lang="id-ID" sz="2000" dirty="0" smtClean="0"/>
            </a:br>
            <a:r>
              <a:rPr lang="id-ID" sz="2000" dirty="0" smtClean="0"/>
              <a:t/>
            </a:r>
            <a:br>
              <a:rPr lang="id-ID" sz="2000" dirty="0" smtClean="0"/>
            </a:br>
            <a:r>
              <a:rPr lang="id-ID" dirty="0" smtClean="0"/>
              <a:t/>
            </a:r>
            <a:br>
              <a:rPr lang="id-ID" dirty="0" smtClean="0"/>
            </a:br>
            <a:endParaRPr lang="id-ID"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577TGp_fruit_light">
  <a:themeElements>
    <a:clrScheme name="Office Theme 2">
      <a:dk1>
        <a:srgbClr val="000000"/>
      </a:dk1>
      <a:lt1>
        <a:srgbClr val="FFFFFF"/>
      </a:lt1>
      <a:dk2>
        <a:srgbClr val="006666"/>
      </a:dk2>
      <a:lt2>
        <a:srgbClr val="808080"/>
      </a:lt2>
      <a:accent1>
        <a:srgbClr val="F8A230"/>
      </a:accent1>
      <a:accent2>
        <a:srgbClr val="5CACE2"/>
      </a:accent2>
      <a:accent3>
        <a:srgbClr val="FFFFFF"/>
      </a:accent3>
      <a:accent4>
        <a:srgbClr val="000000"/>
      </a:accent4>
      <a:accent5>
        <a:srgbClr val="FBCEAD"/>
      </a:accent5>
      <a:accent6>
        <a:srgbClr val="539BCD"/>
      </a:accent6>
      <a:hlink>
        <a:srgbClr val="E569A7"/>
      </a:hlink>
      <a:folHlink>
        <a:srgbClr val="95D844"/>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CC3300"/>
        </a:dk2>
        <a:lt2>
          <a:srgbClr val="808080"/>
        </a:lt2>
        <a:accent1>
          <a:srgbClr val="FF6161"/>
        </a:accent1>
        <a:accent2>
          <a:srgbClr val="FFC319"/>
        </a:accent2>
        <a:accent3>
          <a:srgbClr val="FFFFFF"/>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6666"/>
        </a:dk2>
        <a:lt2>
          <a:srgbClr val="808080"/>
        </a:lt2>
        <a:accent1>
          <a:srgbClr val="F8A230"/>
        </a:accent1>
        <a:accent2>
          <a:srgbClr val="5CACE2"/>
        </a:accent2>
        <a:accent3>
          <a:srgbClr val="FFFFFF"/>
        </a:accent3>
        <a:accent4>
          <a:srgbClr val="000000"/>
        </a:accent4>
        <a:accent5>
          <a:srgbClr val="FBCEAD"/>
        </a:accent5>
        <a:accent6>
          <a:srgbClr val="539BCD"/>
        </a:accent6>
        <a:hlink>
          <a:srgbClr val="E569A7"/>
        </a:hlink>
        <a:folHlink>
          <a:srgbClr val="95D844"/>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66"/>
        </a:dk2>
        <a:lt2>
          <a:srgbClr val="808080"/>
        </a:lt2>
        <a:accent1>
          <a:srgbClr val="8EEA3A"/>
        </a:accent1>
        <a:accent2>
          <a:srgbClr val="F97B90"/>
        </a:accent2>
        <a:accent3>
          <a:srgbClr val="FFFFFF"/>
        </a:accent3>
        <a:accent4>
          <a:srgbClr val="000000"/>
        </a:accent4>
        <a:accent5>
          <a:srgbClr val="C6F3AE"/>
        </a:accent5>
        <a:accent6>
          <a:srgbClr val="E26F82"/>
        </a:accent6>
        <a:hlink>
          <a:srgbClr val="5DC2F5"/>
        </a:hlink>
        <a:folHlink>
          <a:srgbClr val="FFA41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577TGp_fruit_light</Template>
  <TotalTime>433</TotalTime>
  <Words>565</Words>
  <Application>Microsoft Office PowerPoint</Application>
  <PresentationFormat>On-screen Show (4:3)</PresentationFormat>
  <Paragraphs>301</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577TGp_fruit_light</vt:lpstr>
      <vt:lpstr>ANALISIS PENGELOLAAN AGRIBISNIS PETANI HORTIKULTURA </vt:lpstr>
      <vt:lpstr>Permasalahan Utama Produk Hortikultura</vt:lpstr>
      <vt:lpstr>Slide 3</vt:lpstr>
      <vt:lpstr>Melibatkan Sistem Dan Aplikasi Dari Fungsi Manajemen Yang Terstruktur Rapi</vt:lpstr>
      <vt:lpstr>Kebijakan manajemen agribisnis </vt:lpstr>
      <vt:lpstr>Indentifikasi masalah</vt:lpstr>
      <vt:lpstr>Perkembangan produksi rata-rata sayur-sayuran di Kab.Asahan pada dua tahun terakhir </vt:lpstr>
      <vt:lpstr>Perkembangan rata-rata produksi buah-buahan di Kab. Asahan pada dua tahun terakhir</vt:lpstr>
      <vt:lpstr>  Hasil dan pembahasan perencanaan agribisnis hortikultura dari tahun 2011 ke 2012 mengalami kemajuan dengan adanya pembudidayaan komoditas sayuran jamur. (tertera pada tabel 1)  pada tabel 2 proporsi komoditas pisang yang terbesar sampai mencapai 6.21% di gunakan untuk konsumsi lokal, hinterland, dan eksport ke singapur dan malaysia.  Produksi urutan kedua adalah komoditas mangga dengan peningkatan 3.91% yang diolah untuk produk sirup dan sebagian untuk konsumsi lokal maupun hinterland.  Produksi ketiga adalah durian mengalami peningkatan 3,28% pengawasan dari sifat-sifat komoditas sayuran dan buah-buahan belum mendukung petani karena ketiadaan teknologi pasca panen  apabila dilihat dari aspek organisasi manajemen agribisnis bahwa petani bahwa petani belum memperhitungkan curahan tenaga kerja keluarga sebagai bagian dari biaya produksi disebabkan tidak adanya pembukuan usahatani.   Solusi dalam mengatasi masalah petani horti masih dipertanyakan dari kelembagaan KUD yang ada.    </vt:lpstr>
      <vt:lpstr>kesimpulan  - sayur-sayuran dan buah-buahan yang dikaitkan dengan permintaan komoditas apa yang dibutuhkan pasar secara lambat laun petani semakin peka, dibuktikan dengan adanya pembudidayaan komoditas baru yakni jamur dari tahun 2011 ke tahun 2012 -  sayur-sayuran dan buah-buahan secara lebih efektif dan efisien, dikarenakan bahwa petani terbatas akan pengetahuan teknologi pasca panen, sehingga cenderung menjual komoditasnya secara lebih cepat.  - pengorganisasian sumber faktor produksi tenaga kerja dalam keluarga. - KUD sebagai lembaga pendukung di dalam meningkatkan pendapatan petani belum dianggap sebagai soko guru perekonomian, dikarenakan kurangnya kesadaran petani untuk menjadi anggota KUD.   </vt:lpstr>
      <vt:lpstr>Saran  1. dibutuhkan kebijakan pemerintah daerah yang sinergisitas antar dan interdinas pertanian, koperasi dan istansi yang terkait untuk mensosialisasikan program pembinaan kepada petani hortikultura untuk sekedar dan membentuk KUD yang sehat. 2. khususnya dinas pertanian yang terkait untuk dapat menginventarisasi dan mensosialisasikan teknologi pasca panen kepada petani horti agar mereka dapat mempertahankan dan mengawasi sifat-sifat komoditasnya masing-masing. 3. sudah saatnya petani diajari pembukuan usahatani yang sederhana melalui stakeholder yang terkait, sehingga mereka dapat memilahkan perhitungan biaya produksi dan sekaligus dapat mengambil keputusan yang tepat.  </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ANALISIS PENGELOLAAN AGRIBISNIS PETANI HORTIKULTURA</dc:title>
  <dc:creator>YUNIE</dc:creator>
  <cp:lastModifiedBy>YUNIE</cp:lastModifiedBy>
  <cp:revision>41</cp:revision>
  <dcterms:created xsi:type="dcterms:W3CDTF">2014-10-03T13:55:24Z</dcterms:created>
  <dcterms:modified xsi:type="dcterms:W3CDTF">2014-10-08T15:12:33Z</dcterms:modified>
</cp:coreProperties>
</file>