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D753-B77A-447B-9BC3-A9CA999221F0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846-3F17-4E80-B624-C7887073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6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D753-B77A-447B-9BC3-A9CA999221F0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846-3F17-4E80-B624-C7887073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0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D753-B77A-447B-9BC3-A9CA999221F0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846-3F17-4E80-B624-C7887073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37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D753-B77A-447B-9BC3-A9CA999221F0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846-3F17-4E80-B624-C7887073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73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D753-B77A-447B-9BC3-A9CA999221F0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846-3F17-4E80-B624-C7887073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9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D753-B77A-447B-9BC3-A9CA999221F0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846-3F17-4E80-B624-C7887073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34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D753-B77A-447B-9BC3-A9CA999221F0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846-3F17-4E80-B624-C7887073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45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D753-B77A-447B-9BC3-A9CA999221F0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846-3F17-4E80-B624-C7887073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09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D753-B77A-447B-9BC3-A9CA999221F0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846-3F17-4E80-B624-C7887073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6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D753-B77A-447B-9BC3-A9CA999221F0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846-3F17-4E80-B624-C7887073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4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D753-B77A-447B-9BC3-A9CA999221F0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84846-3F17-4E80-B624-C7887073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53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D753-B77A-447B-9BC3-A9CA999221F0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84846-3F17-4E80-B624-C7887073C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2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68BF31-E9F8-4CF9-9FA0-5DCFA798FC5E}"/>
              </a:ext>
            </a:extLst>
          </p:cNvPr>
          <p:cNvSpPr/>
          <p:nvPr/>
        </p:nvSpPr>
        <p:spPr>
          <a:xfrm>
            <a:off x="0" y="1842447"/>
            <a:ext cx="9220200" cy="3166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68BF31-E9F8-4CF9-9FA0-5DCFA798FC5E}"/>
              </a:ext>
            </a:extLst>
          </p:cNvPr>
          <p:cNvSpPr/>
          <p:nvPr/>
        </p:nvSpPr>
        <p:spPr>
          <a:xfrm>
            <a:off x="0" y="2057400"/>
            <a:ext cx="9220200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666A88-EAB8-41AB-AB82-6A599B3AF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76400"/>
            <a:ext cx="5782807" cy="325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9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 rot="21348992">
            <a:off x="1538701" y="857054"/>
            <a:ext cx="6274086" cy="8382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Impact" panose="020B0806030902050204" pitchFamily="34" charset="0"/>
                <a:cs typeface="Times New Roman" pitchFamily="18" charset="0"/>
              </a:rPr>
              <a:t>MEMBENTUK </a:t>
            </a:r>
            <a:r>
              <a:rPr lang="en-US" dirty="0" smtClean="0">
                <a:latin typeface="Impact" panose="020B0806030902050204" pitchFamily="34" charset="0"/>
                <a:cs typeface="Times New Roman" pitchFamily="18" charset="0"/>
              </a:rPr>
              <a:t>&amp; MENDIRIKAN USAHA BARU </a:t>
            </a:r>
            <a:endParaRPr lang="en-US" i="1" dirty="0" smtClean="0">
              <a:latin typeface="Impact" panose="020B0806030902050204" pitchFamily="34" charset="0"/>
              <a:cs typeface="Times New Roman" pitchFamily="18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 rot="21348992">
            <a:off x="1670961" y="1965495"/>
            <a:ext cx="7136984" cy="4495800"/>
          </a:xfrm>
        </p:spPr>
        <p:txBody>
          <a:bodyPr>
            <a:normAutofit/>
          </a:bodyPr>
          <a:lstStyle/>
          <a:p>
            <a:pPr marL="0" indent="0" algn="just">
              <a:buFont typeface="Wingdings" pitchFamily="2" charset="2"/>
              <a:buNone/>
            </a:pPr>
            <a:r>
              <a:rPr lang="en-US" sz="2400" dirty="0" err="1" smtClean="0">
                <a:latin typeface="Arial Narrow" pitchFamily="34" charset="0"/>
                <a:cs typeface="Times New Roman" pitchFamily="18" charset="0"/>
              </a:rPr>
              <a:t>Yaitu</a:t>
            </a:r>
            <a:r>
              <a:rPr lang="en-US" sz="24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Times New Roman" pitchFamily="18" charset="0"/>
              </a:rPr>
              <a:t>membentuk</a:t>
            </a:r>
            <a:r>
              <a:rPr lang="en-US" sz="24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Times New Roman" pitchFamily="18" charset="0"/>
              </a:rPr>
              <a:t>dan</a:t>
            </a:r>
            <a:r>
              <a:rPr lang="en-US" sz="24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Times New Roman" pitchFamily="18" charset="0"/>
              </a:rPr>
              <a:t>mendirikan</a:t>
            </a:r>
            <a:r>
              <a:rPr lang="en-US" sz="24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Times New Roman" pitchFamily="18" charset="0"/>
              </a:rPr>
              <a:t>usaha</a:t>
            </a:r>
            <a:r>
              <a:rPr lang="en-US" sz="24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Times New Roman" pitchFamily="18" charset="0"/>
              </a:rPr>
              <a:t>baru</a:t>
            </a:r>
            <a:r>
              <a:rPr lang="en-US" sz="24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Times New Roman" pitchFamily="18" charset="0"/>
              </a:rPr>
              <a:t>dengan</a:t>
            </a:r>
            <a:r>
              <a:rPr lang="en-US" sz="24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Times New Roman" pitchFamily="18" charset="0"/>
              </a:rPr>
              <a:t>menggunakan</a:t>
            </a:r>
            <a:r>
              <a:rPr lang="en-US" sz="2400" dirty="0" smtClean="0">
                <a:latin typeface="Arial Narrow" pitchFamily="34" charset="0"/>
                <a:cs typeface="Times New Roman" pitchFamily="18" charset="0"/>
              </a:rPr>
              <a:t> modal, </a:t>
            </a:r>
            <a:r>
              <a:rPr lang="en-US" sz="2400" dirty="0" err="1" smtClean="0">
                <a:latin typeface="Arial Narrow" pitchFamily="34" charset="0"/>
                <a:cs typeface="Times New Roman" pitchFamily="18" charset="0"/>
              </a:rPr>
              <a:t>ide</a:t>
            </a:r>
            <a:r>
              <a:rPr lang="en-US" sz="2400" dirty="0" smtClean="0">
                <a:latin typeface="Arial Narrow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Arial Narrow" pitchFamily="34" charset="0"/>
                <a:cs typeface="Times New Roman" pitchFamily="18" charset="0"/>
              </a:rPr>
              <a:t>organisasi</a:t>
            </a:r>
            <a:r>
              <a:rPr lang="en-US" sz="2400" dirty="0" smtClean="0">
                <a:latin typeface="Arial Narrow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Arial Narrow" pitchFamily="34" charset="0"/>
                <a:cs typeface="Times New Roman" pitchFamily="18" charset="0"/>
              </a:rPr>
              <a:t>dan</a:t>
            </a:r>
            <a:r>
              <a:rPr lang="en-US" sz="24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Times New Roman" pitchFamily="18" charset="0"/>
              </a:rPr>
              <a:t>manajemen</a:t>
            </a:r>
            <a:r>
              <a:rPr lang="en-US" sz="2400" dirty="0" smtClean="0">
                <a:latin typeface="Arial Narrow" pitchFamily="34" charset="0"/>
                <a:cs typeface="Times New Roman" pitchFamily="18" charset="0"/>
              </a:rPr>
              <a:t> yang </a:t>
            </a:r>
            <a:r>
              <a:rPr lang="en-US" sz="2400" dirty="0" err="1" smtClean="0">
                <a:latin typeface="Arial Narrow" pitchFamily="34" charset="0"/>
                <a:cs typeface="Times New Roman" pitchFamily="18" charset="0"/>
              </a:rPr>
              <a:t>dirancang</a:t>
            </a:r>
            <a:r>
              <a:rPr lang="en-US" sz="24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Times New Roman" pitchFamily="18" charset="0"/>
              </a:rPr>
              <a:t>sendiri</a:t>
            </a:r>
            <a:r>
              <a:rPr lang="en-US" sz="2400" dirty="0" smtClean="0">
                <a:latin typeface="Arial Narrow" pitchFamily="34" charset="0"/>
                <a:cs typeface="Times New Roman" pitchFamily="18" charset="0"/>
              </a:rPr>
              <a:t>. Ada </a:t>
            </a:r>
            <a:r>
              <a:rPr lang="en-US" sz="2400" dirty="0" err="1" smtClean="0">
                <a:latin typeface="Arial Narrow" pitchFamily="34" charset="0"/>
                <a:cs typeface="Times New Roman" pitchFamily="18" charset="0"/>
              </a:rPr>
              <a:t>tiga</a:t>
            </a:r>
            <a:r>
              <a:rPr lang="en-US" sz="24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Times New Roman" pitchFamily="18" charset="0"/>
              </a:rPr>
              <a:t>bentuk</a:t>
            </a:r>
            <a:r>
              <a:rPr lang="en-US" sz="24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Times New Roman" pitchFamily="18" charset="0"/>
              </a:rPr>
              <a:t>usaha</a:t>
            </a:r>
            <a:r>
              <a:rPr lang="en-US" sz="24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Times New Roman" pitchFamily="18" charset="0"/>
              </a:rPr>
              <a:t>baru</a:t>
            </a:r>
            <a:r>
              <a:rPr lang="en-US" sz="2400" dirty="0" smtClean="0">
                <a:latin typeface="Arial Narrow" pitchFamily="34" charset="0"/>
                <a:cs typeface="Times New Roman" pitchFamily="18" charset="0"/>
              </a:rPr>
              <a:t> yang </a:t>
            </a:r>
            <a:r>
              <a:rPr lang="en-US" sz="2400" dirty="0" err="1" smtClean="0">
                <a:latin typeface="Arial Narrow" pitchFamily="34" charset="0"/>
                <a:cs typeface="Times New Roman" pitchFamily="18" charset="0"/>
              </a:rPr>
              <a:t>dapat</a:t>
            </a:r>
            <a:r>
              <a:rPr lang="en-US" sz="24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Times New Roman" pitchFamily="18" charset="0"/>
              </a:rPr>
              <a:t>dirintis</a:t>
            </a:r>
            <a:r>
              <a:rPr lang="en-US" sz="2400" dirty="0" smtClean="0">
                <a:latin typeface="Arial Narrow" pitchFamily="34" charset="0"/>
                <a:cs typeface="Times New Roman" pitchFamily="18" charset="0"/>
              </a:rPr>
              <a:t> :</a:t>
            </a:r>
            <a:r>
              <a:rPr lang="en-US" sz="2400" dirty="0" smtClean="0">
                <a:latin typeface="Arial Narrow" pitchFamily="34" charset="0"/>
              </a:rPr>
              <a:t> </a:t>
            </a:r>
            <a:endParaRPr lang="en-US" sz="2400" dirty="0" smtClean="0">
              <a:latin typeface="Arial Narrow" pitchFamily="34" charset="0"/>
            </a:endParaRPr>
          </a:p>
          <a:p>
            <a:pPr marL="457200" indent="-457200" algn="just">
              <a:spcBef>
                <a:spcPct val="20000"/>
              </a:spcBef>
              <a:buFontTx/>
              <a:buAutoNum type="arabicPeriod"/>
            </a:pP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Perusahaan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milik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sendiri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yaitu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bentuk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usaha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yang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dimiliki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dan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dikelola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sendiri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oleh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seseorang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, </a:t>
            </a:r>
          </a:p>
          <a:p>
            <a:pPr marL="457200" indent="-457200" algn="just">
              <a:spcBef>
                <a:spcPct val="20000"/>
              </a:spcBef>
              <a:buFontTx/>
              <a:buAutoNum type="arabicPeriod"/>
            </a:pP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Persekutuan (</a:t>
            </a:r>
            <a:r>
              <a:rPr lang="en-US" sz="2400" i="1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partnership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),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yaitu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suatu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kerja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sama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dua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orang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atau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lebih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yang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secara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bersama‑sama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menjalankan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usaha</a:t>
            </a:r>
            <a:endParaRPr lang="en-US" sz="2400" dirty="0">
              <a:solidFill>
                <a:srgbClr val="C00000"/>
              </a:solidFill>
              <a:latin typeface="Impact" panose="020B0806030902050204" pitchFamily="34" charset="0"/>
              <a:cs typeface="Times New Roman" pitchFamily="18" charset="0"/>
            </a:endParaRPr>
          </a:p>
          <a:p>
            <a:pPr marL="457200" indent="-457200" algn="just">
              <a:spcBef>
                <a:spcPct val="20000"/>
              </a:spcBef>
              <a:buFontTx/>
              <a:buAutoNum type="arabicPeriod"/>
            </a:pP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Perusahaan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berbadan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hukum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(</a:t>
            </a:r>
            <a:r>
              <a:rPr lang="en-US" sz="2400" i="1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corporation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),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yaitu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perusahaan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yang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didirikan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atas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dasar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badan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hukum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dengan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 modal </a:t>
            </a:r>
            <a:r>
              <a:rPr lang="en-US" sz="2400" dirty="0" err="1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saham‑saham</a:t>
            </a:r>
            <a:r>
              <a:rPr lang="en-US" sz="2400" dirty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.</a:t>
            </a:r>
          </a:p>
          <a:p>
            <a:pPr marL="0" indent="0" algn="just">
              <a:buFont typeface="Wingdings" pitchFamily="2" charset="2"/>
              <a:buNone/>
            </a:pPr>
            <a:endParaRPr lang="en-US" sz="2400" dirty="0" smtClean="0">
              <a:latin typeface="Arial Narrow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40279">
            <a:off x="-3429000" y="670095"/>
            <a:ext cx="6858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40279">
            <a:off x="-3845005" y="12934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1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28088">
            <a:off x="-2724049" y="398516"/>
            <a:ext cx="8213920" cy="6952268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2679" y="4286250"/>
            <a:ext cx="3130455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latin typeface="Impact" panose="020B0806030902050204" pitchFamily="34" charset="0"/>
              </a:rPr>
              <a:t>DUA PENDEKATAN DASAR PENDIRIAN USAHA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107976" y="1311322"/>
            <a:ext cx="4476466" cy="187801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Ada </a:t>
            </a:r>
            <a:r>
              <a:rPr lang="en-US" sz="2000" dirty="0" err="1" smtClean="0">
                <a:latin typeface="Arial" pitchFamily="34" charset="0"/>
                <a:cs typeface="Times New Roman" pitchFamily="18" charset="0"/>
              </a:rPr>
              <a:t>dua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Times New Roman" pitchFamily="18" charset="0"/>
              </a:rPr>
              <a:t>pendekatan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Times New Roman" pitchFamily="18" charset="0"/>
              </a:rPr>
              <a:t>utama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 yang </a:t>
            </a:r>
            <a:r>
              <a:rPr lang="en-US" sz="2000" dirty="0" err="1" smtClean="0">
                <a:latin typeface="Arial" pitchFamily="34" charset="0"/>
                <a:cs typeface="Times New Roman" pitchFamily="18" charset="0"/>
              </a:rPr>
              <a:t>digunakan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 para </a:t>
            </a:r>
            <a:r>
              <a:rPr lang="en-US" sz="2000" dirty="0" err="1" smtClean="0">
                <a:latin typeface="Arial" pitchFamily="34" charset="0"/>
                <a:cs typeface="Times New Roman" pitchFamily="18" charset="0"/>
              </a:rPr>
              <a:t>wirausaha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Times New Roman" pitchFamily="18" charset="0"/>
              </a:rPr>
              <a:t>untuk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Times New Roman" pitchFamily="18" charset="0"/>
              </a:rPr>
              <a:t>mencari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Times New Roman" pitchFamily="18" charset="0"/>
              </a:rPr>
              <a:t>peluang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Times New Roman" pitchFamily="18" charset="0"/>
              </a:rPr>
              <a:t>dengan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Times New Roman" pitchFamily="18" charset="0"/>
              </a:rPr>
              <a:t>mendirikan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Times New Roman" pitchFamily="18" charset="0"/>
              </a:rPr>
              <a:t>usaha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Times New Roman" pitchFamily="18" charset="0"/>
              </a:rPr>
              <a:t>baru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Times New Roman" pitchFamily="18" charset="0"/>
              </a:rPr>
              <a:t>yaitu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 : </a:t>
            </a:r>
            <a:endParaRPr lang="en-US" sz="2000" dirty="0" smtClean="0">
              <a:latin typeface="Arial" pitchFamily="34" charset="0"/>
              <a:cs typeface="Times New Roman" pitchFamily="18" charset="0"/>
            </a:endParaRPr>
          </a:p>
          <a:p>
            <a:pPr marL="457200" indent="-457200" algn="just">
              <a:spcBef>
                <a:spcPct val="20000"/>
              </a:spcBef>
              <a:buFontTx/>
              <a:buAutoNum type="arabicPeriod"/>
            </a:pPr>
            <a:r>
              <a:rPr lang="en-US" sz="2000" b="1" dirty="0" err="1">
                <a:latin typeface="Arial" pitchFamily="34" charset="0"/>
                <a:cs typeface="Times New Roman" pitchFamily="18" charset="0"/>
              </a:rPr>
              <a:t>Pendekatan</a:t>
            </a:r>
            <a:r>
              <a:rPr lang="en-US" sz="20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" pitchFamily="34" charset="0"/>
                <a:cs typeface="Times New Roman" pitchFamily="18" charset="0"/>
              </a:rPr>
              <a:t>berdasarkan</a:t>
            </a:r>
            <a:r>
              <a:rPr lang="en-US" sz="20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" pitchFamily="34" charset="0"/>
                <a:cs typeface="Times New Roman" pitchFamily="18" charset="0"/>
              </a:rPr>
              <a:t>pengalaman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ketrampilan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kemampuan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dan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latar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belakangnya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sendiri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dalam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menentukan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jenis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usaha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yang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akan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dirintis</a:t>
            </a:r>
            <a:endParaRPr lang="en-US" sz="2000" dirty="0">
              <a:latin typeface="Arial" pitchFamily="34" charset="0"/>
              <a:cs typeface="Times New Roman" pitchFamily="18" charset="0"/>
            </a:endParaRPr>
          </a:p>
          <a:p>
            <a:pPr marL="457200" indent="-457200" algn="just">
              <a:spcBef>
                <a:spcPct val="20000"/>
              </a:spcBef>
              <a:buFontTx/>
              <a:buAutoNum type="arabicPeriod"/>
            </a:pPr>
            <a:r>
              <a:rPr lang="en-US" sz="2000" b="1" dirty="0" err="1">
                <a:latin typeface="Arial" pitchFamily="34" charset="0"/>
                <a:cs typeface="Times New Roman" pitchFamily="18" charset="0"/>
              </a:rPr>
              <a:t>Pendekatan</a:t>
            </a:r>
            <a:r>
              <a:rPr lang="en-US" sz="20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" pitchFamily="34" charset="0"/>
                <a:cs typeface="Times New Roman" pitchFamily="18" charset="0"/>
              </a:rPr>
              <a:t>berdasarkan</a:t>
            </a:r>
            <a:r>
              <a:rPr lang="en-US" sz="20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" pitchFamily="34" charset="0"/>
                <a:cs typeface="Times New Roman" pitchFamily="18" charset="0"/>
              </a:rPr>
              <a:t>kebutuhan</a:t>
            </a:r>
            <a:r>
              <a:rPr lang="en-US" sz="20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" pitchFamily="34" charset="0"/>
                <a:cs typeface="Times New Roman" pitchFamily="18" charset="0"/>
              </a:rPr>
              <a:t>pasar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yaitu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pendekatan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yang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menekankan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pada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pengamatan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lingkungan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tentang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kebutuhan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pasar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ditransfer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menjadi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peluang-peluang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Arial" pitchFamily="34" charset="0"/>
                <a:cs typeface="Times New Roman" pitchFamily="18" charset="0"/>
              </a:rPr>
              <a:t>bisnis</a:t>
            </a:r>
            <a:endParaRPr lang="en-US" sz="2000" dirty="0">
              <a:latin typeface="Arial" pitchFamily="34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2000" dirty="0" smtClean="0"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7" y="1535551"/>
            <a:ext cx="2339098" cy="23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0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302757" y="1380817"/>
            <a:ext cx="4981433" cy="725487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3200" dirty="0" err="1" smtClean="0">
                <a:latin typeface="Impact" panose="020B0806030902050204" pitchFamily="34" charset="0"/>
              </a:rPr>
              <a:t>Beberapa</a:t>
            </a:r>
            <a:r>
              <a:rPr lang="en-US" sz="3200" dirty="0" smtClean="0">
                <a:latin typeface="Impact" panose="020B0806030902050204" pitchFamily="34" charset="0"/>
              </a:rPr>
              <a:t> </a:t>
            </a:r>
            <a:r>
              <a:rPr lang="en-US" sz="3200" dirty="0" err="1" smtClean="0">
                <a:latin typeface="Impact" panose="020B0806030902050204" pitchFamily="34" charset="0"/>
              </a:rPr>
              <a:t>hal</a:t>
            </a:r>
            <a:r>
              <a:rPr lang="en-US" sz="3200" dirty="0" smtClean="0">
                <a:latin typeface="Impact" panose="020B0806030902050204" pitchFamily="34" charset="0"/>
              </a:rPr>
              <a:t> yang </a:t>
            </a:r>
            <a:r>
              <a:rPr lang="en-US" sz="3200" dirty="0" err="1" smtClean="0">
                <a:latin typeface="Impact" panose="020B0806030902050204" pitchFamily="34" charset="0"/>
              </a:rPr>
              <a:t>harus</a:t>
            </a:r>
            <a:r>
              <a:rPr lang="en-US" sz="3200" dirty="0" smtClean="0">
                <a:latin typeface="Impact" panose="020B0806030902050204" pitchFamily="34" charset="0"/>
              </a:rPr>
              <a:t> </a:t>
            </a:r>
            <a:r>
              <a:rPr lang="en-US" sz="3200" dirty="0" err="1" smtClean="0">
                <a:latin typeface="Impact" panose="020B0806030902050204" pitchFamily="34" charset="0"/>
              </a:rPr>
              <a:t>diperhatikan</a:t>
            </a:r>
            <a:r>
              <a:rPr lang="en-US" sz="3200" dirty="0" smtClean="0">
                <a:latin typeface="Impact" panose="020B0806030902050204" pitchFamily="34" charset="0"/>
              </a:rPr>
              <a:t> </a:t>
            </a:r>
            <a:r>
              <a:rPr lang="en-US" sz="3200" dirty="0" err="1" smtClean="0">
                <a:latin typeface="Impact" panose="020B0806030902050204" pitchFamily="34" charset="0"/>
              </a:rPr>
              <a:t>dalam</a:t>
            </a:r>
            <a:r>
              <a:rPr lang="en-US" sz="3200" dirty="0" smtClean="0">
                <a:latin typeface="Impact" panose="020B0806030902050204" pitchFamily="34" charset="0"/>
              </a:rPr>
              <a:t> </a:t>
            </a:r>
            <a:r>
              <a:rPr lang="en-US" sz="3200" dirty="0" err="1" smtClean="0">
                <a:latin typeface="Impact" panose="020B0806030902050204" pitchFamily="34" charset="0"/>
              </a:rPr>
              <a:t>merintis</a:t>
            </a:r>
            <a:r>
              <a:rPr lang="en-US" sz="3200" dirty="0" smtClean="0">
                <a:latin typeface="Impact" panose="020B0806030902050204" pitchFamily="34" charset="0"/>
              </a:rPr>
              <a:t> </a:t>
            </a:r>
            <a:r>
              <a:rPr lang="en-US" sz="3200" dirty="0" err="1" smtClean="0">
                <a:latin typeface="Impact" panose="020B0806030902050204" pitchFamily="34" charset="0"/>
              </a:rPr>
              <a:t>usaha</a:t>
            </a:r>
            <a:r>
              <a:rPr lang="en-US" sz="3200" dirty="0" smtClean="0">
                <a:latin typeface="Impact" panose="020B0806030902050204" pitchFamily="34" charset="0"/>
              </a:rPr>
              <a:t> </a:t>
            </a:r>
            <a:r>
              <a:rPr lang="en-US" sz="3200" dirty="0" err="1" smtClean="0">
                <a:latin typeface="Impact" panose="020B0806030902050204" pitchFamily="34" charset="0"/>
              </a:rPr>
              <a:t>baru</a:t>
            </a:r>
            <a:r>
              <a:rPr lang="en-US" sz="3200" dirty="0" smtClean="0">
                <a:latin typeface="Impact" panose="020B0806030902050204" pitchFamily="34" charset="0"/>
              </a:rPr>
              <a:t> :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sz="quarter" idx="1"/>
          </p:nvPr>
        </p:nvSpPr>
        <p:spPr>
          <a:xfrm>
            <a:off x="3302757" y="2797791"/>
            <a:ext cx="5090614" cy="3048000"/>
          </a:xfrm>
        </p:spPr>
        <p:txBody>
          <a:bodyPr>
            <a:normAutofit fontScale="77500" lnSpcReduction="20000"/>
          </a:bodyPr>
          <a:lstStyle/>
          <a:p>
            <a:pPr marL="609600" indent="-609600" algn="just">
              <a:buFontTx/>
              <a:buAutoNum type="arabicPeriod"/>
            </a:pPr>
            <a:r>
              <a:rPr lang="en-US" sz="2400" dirty="0" err="1" smtClean="0">
                <a:latin typeface="Arial" pitchFamily="34" charset="0"/>
              </a:rPr>
              <a:t>Bidang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jenis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usaha</a:t>
            </a:r>
            <a:r>
              <a:rPr lang="en-US" sz="2400" dirty="0" smtClean="0">
                <a:latin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</a:rPr>
              <a:t>akan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dimasuki</a:t>
            </a:r>
            <a:endParaRPr lang="en-US" sz="2400" dirty="0" smtClean="0">
              <a:latin typeface="Arial" pitchFamily="34" charset="0"/>
            </a:endParaRPr>
          </a:p>
          <a:p>
            <a:pPr marL="609600" indent="-609600" algn="just">
              <a:buFontTx/>
              <a:buAutoNum type="arabicPeriod"/>
            </a:pPr>
            <a:r>
              <a:rPr lang="en-US" sz="2400" dirty="0" err="1" smtClean="0">
                <a:latin typeface="Arial" pitchFamily="34" charset="0"/>
              </a:rPr>
              <a:t>Bentuk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usaha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bentuk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kepemilikan</a:t>
            </a:r>
            <a:r>
              <a:rPr lang="en-US" sz="2400" dirty="0" smtClean="0">
                <a:latin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</a:rPr>
              <a:t>akan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dipilih</a:t>
            </a:r>
            <a:endParaRPr lang="en-US" sz="2400" dirty="0" smtClean="0">
              <a:latin typeface="Arial" pitchFamily="34" charset="0"/>
            </a:endParaRPr>
          </a:p>
          <a:p>
            <a:pPr marL="609600" indent="-609600" algn="just">
              <a:buFontTx/>
              <a:buAutoNum type="arabicPeriod"/>
            </a:pPr>
            <a:r>
              <a:rPr lang="en-US" sz="2400" dirty="0" err="1" smtClean="0">
                <a:latin typeface="Arial" pitchFamily="34" charset="0"/>
              </a:rPr>
              <a:t>Tempat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usaha</a:t>
            </a:r>
            <a:r>
              <a:rPr lang="en-US" sz="2400" dirty="0" smtClean="0">
                <a:latin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</a:rPr>
              <a:t>akan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dipilih</a:t>
            </a:r>
            <a:endParaRPr lang="en-US" sz="2400" dirty="0" smtClean="0">
              <a:latin typeface="Arial" pitchFamily="34" charset="0"/>
            </a:endParaRPr>
          </a:p>
          <a:p>
            <a:pPr marL="609600" indent="-609600" algn="just">
              <a:buFontTx/>
              <a:buAutoNum type="arabicPeriod"/>
            </a:pPr>
            <a:r>
              <a:rPr lang="en-US" sz="2400" dirty="0" err="1" smtClean="0">
                <a:latin typeface="Arial" pitchFamily="34" charset="0"/>
              </a:rPr>
              <a:t>Organisasi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usaha</a:t>
            </a:r>
            <a:r>
              <a:rPr lang="en-US" sz="2400" dirty="0" smtClean="0">
                <a:latin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</a:rPr>
              <a:t>akan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digunakan</a:t>
            </a:r>
            <a:endParaRPr lang="en-US" sz="2400" dirty="0" smtClean="0">
              <a:latin typeface="Arial" pitchFamily="34" charset="0"/>
            </a:endParaRPr>
          </a:p>
          <a:p>
            <a:pPr marL="609600" indent="-609600" algn="just">
              <a:buFontTx/>
              <a:buAutoNum type="arabicPeriod"/>
            </a:pPr>
            <a:r>
              <a:rPr lang="en-US" sz="2400" dirty="0" err="1" smtClean="0">
                <a:latin typeface="Arial" pitchFamily="34" charset="0"/>
              </a:rPr>
              <a:t>Jaminan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usaha</a:t>
            </a:r>
            <a:r>
              <a:rPr lang="en-US" sz="2400" dirty="0" smtClean="0">
                <a:latin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</a:rPr>
              <a:t>mungkin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diperoleh</a:t>
            </a:r>
            <a:endParaRPr lang="en-US" sz="2400" dirty="0" smtClean="0">
              <a:latin typeface="Arial" pitchFamily="34" charset="0"/>
            </a:endParaRPr>
          </a:p>
          <a:p>
            <a:pPr marL="609600" indent="-609600" algn="just">
              <a:buFontTx/>
              <a:buAutoNum type="arabicPeriod"/>
            </a:pPr>
            <a:r>
              <a:rPr lang="en-US" sz="2400" dirty="0" err="1" smtClean="0">
                <a:latin typeface="Arial" pitchFamily="34" charset="0"/>
              </a:rPr>
              <a:t>Lingkungan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usaha</a:t>
            </a:r>
            <a:r>
              <a:rPr lang="en-US" sz="2400" dirty="0" smtClean="0">
                <a:latin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</a:rPr>
              <a:t>akan</a:t>
            </a:r>
            <a:r>
              <a:rPr lang="en-US" sz="2400" dirty="0" smtClean="0">
                <a:latin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</a:rPr>
              <a:t>berpengaruh</a:t>
            </a:r>
            <a:r>
              <a:rPr lang="en-US" sz="2400" dirty="0" smtClean="0">
                <a:latin typeface="Arial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457" y="0"/>
            <a:ext cx="372567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187" y="0"/>
            <a:ext cx="3725674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5371792"/>
            <a:ext cx="66675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1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620" y="-1412544"/>
            <a:ext cx="6847465" cy="685800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920621" y="1131626"/>
            <a:ext cx="5322627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800" dirty="0" smtClean="0">
                <a:latin typeface="Impact" panose="020B0806030902050204" pitchFamily="34" charset="0"/>
                <a:cs typeface="Times New Roman" pitchFamily="18" charset="0"/>
              </a:rPr>
              <a:t>MEMBELI </a:t>
            </a:r>
            <a:r>
              <a:rPr lang="en-US" sz="3800" dirty="0" smtClean="0">
                <a:latin typeface="Impact" panose="020B0806030902050204" pitchFamily="34" charset="0"/>
                <a:cs typeface="Times New Roman" pitchFamily="18" charset="0"/>
              </a:rPr>
              <a:t>PERUSAHAAN </a:t>
            </a:r>
            <a:r>
              <a:rPr lang="en-US" sz="3800" dirty="0" smtClean="0">
                <a:solidFill>
                  <a:srgbClr val="C00000"/>
                </a:solidFill>
                <a:latin typeface="Impact" panose="020B0806030902050204" pitchFamily="34" charset="0"/>
                <a:cs typeface="Times New Roman" pitchFamily="18" charset="0"/>
              </a:rPr>
              <a:t>ORANG LAIN </a:t>
            </a:r>
            <a:r>
              <a:rPr lang="en-US" sz="3800" dirty="0" smtClean="0">
                <a:solidFill>
                  <a:srgbClr val="00B0F0"/>
                </a:solidFill>
                <a:latin typeface="Impact" panose="020B0806030902050204" pitchFamily="34" charset="0"/>
                <a:cs typeface="Times New Roman" pitchFamily="18" charset="0"/>
              </a:rPr>
              <a:t>(</a:t>
            </a:r>
            <a:r>
              <a:rPr lang="en-US" sz="3800" i="1" dirty="0" smtClean="0">
                <a:solidFill>
                  <a:srgbClr val="00B0F0"/>
                </a:solidFill>
                <a:latin typeface="Impact" panose="020B0806030902050204" pitchFamily="34" charset="0"/>
                <a:cs typeface="Times New Roman" pitchFamily="18" charset="0"/>
              </a:rPr>
              <a:t>Buying</a:t>
            </a:r>
            <a:r>
              <a:rPr lang="en-US" sz="3800" dirty="0" smtClean="0">
                <a:solidFill>
                  <a:srgbClr val="00B0F0"/>
                </a:solidFill>
                <a:latin typeface="Impact" panose="020B0806030902050204" pitchFamily="34" charset="0"/>
                <a:cs typeface="Times New Roman" pitchFamily="18" charset="0"/>
              </a:rPr>
              <a:t>)</a:t>
            </a:r>
            <a:r>
              <a:rPr lang="en-US" sz="3800" dirty="0" smtClean="0">
                <a:solidFill>
                  <a:srgbClr val="00B0F0"/>
                </a:solidFill>
                <a:latin typeface="Impact" panose="020B0806030902050204" pitchFamily="34" charset="0"/>
              </a:rPr>
              <a:t>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920621" y="2427026"/>
            <a:ext cx="5725236" cy="394647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Font typeface="Wingdings" pitchFamily="2" charset="2"/>
              <a:buNone/>
            </a:pP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Yaitu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membeli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perusahaan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telah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didirikan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atau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dirintis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diorganisir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oleh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orang lain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nama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organisasi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usaha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sudah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 algn="just">
              <a:buFont typeface="Wingdings" pitchFamily="2" charset="2"/>
              <a:buNone/>
            </a:pP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dilakukan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karena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memiliki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beberapa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keuntungan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diantaranya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457200" indent="-457200" algn="just">
              <a:spcBef>
                <a:spcPct val="20000"/>
              </a:spcBef>
              <a:buSzPct val="85000"/>
              <a:buFontTx/>
              <a:buBlip>
                <a:blip r:embed="rId3"/>
              </a:buBlip>
            </a:pP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Resiko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lebih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sedikit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indent="-457200" algn="just">
              <a:spcBef>
                <a:spcPct val="20000"/>
              </a:spcBef>
              <a:buSzPct val="85000"/>
              <a:buFontTx/>
              <a:buBlip>
                <a:blip r:embed="rId3"/>
              </a:buBlip>
            </a:pP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Lebih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mudah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karena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perusahaan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sudah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berjalan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sehingga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jalinan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pelanggan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pemasok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spcBef>
                <a:spcPct val="20000"/>
              </a:spcBef>
              <a:buSzPct val="85000"/>
              <a:buFontTx/>
              <a:buBlip>
                <a:blip r:embed="rId3"/>
              </a:buBlip>
            </a:pP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Memiliki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peluang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membeli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harga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bisa</a:t>
            </a:r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ditawar</a:t>
            </a:r>
            <a:endParaRPr lang="en-US" sz="2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n-US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C2AB8B"/>
              </a:clrFrom>
              <a:clrTo>
                <a:srgbClr val="C2AB8B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0" t="26469" r="31691" b="17412"/>
          <a:stretch/>
        </p:blipFill>
        <p:spPr>
          <a:xfrm>
            <a:off x="13647" y="1815152"/>
            <a:ext cx="2906973" cy="38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6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514599"/>
            <a:ext cx="9144000" cy="4343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22528" y="1132065"/>
            <a:ext cx="5507323" cy="9144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Arial Narrow" pitchFamily="34" charset="0"/>
              </a:rPr>
              <a:t>EMPAT PENDEKATAN DASAR DALAM </a:t>
            </a:r>
            <a:br>
              <a:rPr lang="en-US" sz="3600" b="1" dirty="0" smtClean="0">
                <a:latin typeface="Arial Narrow" pitchFamily="34" charset="0"/>
              </a:rPr>
            </a:br>
            <a:r>
              <a:rPr lang="en-US" sz="3600" b="1" dirty="0" smtClean="0">
                <a:latin typeface="Arial Narrow" pitchFamily="34" charset="0"/>
              </a:rPr>
              <a:t>MENENTUKAN NILAI WAJAR SEBUAH BISNIS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22529" y="2919411"/>
            <a:ext cx="5816672" cy="3533775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US" sz="2600" dirty="0">
                <a:solidFill>
                  <a:srgbClr val="FF0000"/>
                </a:solidFill>
                <a:latin typeface="Arial" pitchFamily="34" charset="0"/>
              </a:rPr>
              <a:t>Kita </a:t>
            </a:r>
            <a:r>
              <a:rPr lang="en-US" sz="2600" dirty="0" err="1">
                <a:solidFill>
                  <a:srgbClr val="FF0000"/>
                </a:solidFill>
                <a:latin typeface="Arial" pitchFamily="34" charset="0"/>
              </a:rPr>
              <a:t>dapat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itchFamily="34" charset="0"/>
              </a:rPr>
              <a:t>menentukan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itchFamily="34" charset="0"/>
              </a:rPr>
              <a:t>nilai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itchFamily="34" charset="0"/>
              </a:rPr>
              <a:t>sebuah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itchFamily="34" charset="0"/>
              </a:rPr>
              <a:t>perusahaan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</a:rPr>
              <a:t> yang </a:t>
            </a:r>
            <a:r>
              <a:rPr lang="en-US" sz="2600" dirty="0" err="1">
                <a:solidFill>
                  <a:srgbClr val="FF0000"/>
                </a:solidFill>
                <a:latin typeface="Arial" pitchFamily="34" charset="0"/>
              </a:rPr>
              <a:t>akan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itchFamily="34" charset="0"/>
              </a:rPr>
              <a:t>dibeli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itchFamily="34" charset="0"/>
              </a:rPr>
              <a:t>menggunakan</a:t>
            </a:r>
            <a:endParaRPr lang="en-US" sz="3000" b="1" dirty="0" smtClean="0">
              <a:latin typeface="Arial" pitchFamily="34" charset="0"/>
            </a:endParaRP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en-US" sz="2200" b="1" dirty="0" err="1" smtClean="0">
                <a:latin typeface="Arial" pitchFamily="34" charset="0"/>
              </a:rPr>
              <a:t>Penilaian</a:t>
            </a:r>
            <a:r>
              <a:rPr lang="en-US" sz="2200" b="1" dirty="0" smtClean="0">
                <a:latin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</a:rPr>
              <a:t>berdasarkan</a:t>
            </a:r>
            <a:r>
              <a:rPr lang="en-US" sz="2200" b="1" dirty="0" smtClean="0">
                <a:latin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</a:rPr>
              <a:t>aktiva</a:t>
            </a:r>
            <a:r>
              <a:rPr lang="en-US" sz="2200" dirty="0" smtClean="0">
                <a:latin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</a:rPr>
              <a:t>mengukur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bisnis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dengan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melihat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nilai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aktiva-nya</a:t>
            </a:r>
            <a:r>
              <a:rPr lang="en-US" sz="2200" dirty="0" smtClean="0">
                <a:latin typeface="Arial" pitchFamily="34" charset="0"/>
              </a:rPr>
              <a:t>. </a:t>
            </a:r>
            <a:r>
              <a:rPr lang="en-US" sz="2200" dirty="0" err="1" smtClean="0">
                <a:latin typeface="Arial" pitchFamily="34" charset="0"/>
              </a:rPr>
              <a:t>Melibatkan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perhitungan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nilai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buku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aktiva</a:t>
            </a:r>
            <a:r>
              <a:rPr lang="en-US" sz="2200" dirty="0" smtClean="0">
                <a:latin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</a:rPr>
              <a:t>nilai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pengganti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aktiva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dan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nilai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likuidasi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aktiva</a:t>
            </a:r>
            <a:r>
              <a:rPr lang="en-US" sz="2200" dirty="0" smtClean="0">
                <a:latin typeface="Arial" pitchFamily="34" charset="0"/>
              </a:rPr>
              <a:t>.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en-US" sz="2200" b="1" dirty="0" err="1" smtClean="0">
                <a:latin typeface="Arial" pitchFamily="34" charset="0"/>
              </a:rPr>
              <a:t>Penilaian</a:t>
            </a:r>
            <a:r>
              <a:rPr lang="en-US" sz="2200" b="1" dirty="0" smtClean="0">
                <a:latin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</a:rPr>
              <a:t>berdasarkan</a:t>
            </a:r>
            <a:r>
              <a:rPr lang="en-US" sz="2200" b="1" dirty="0" smtClean="0">
                <a:latin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</a:rPr>
              <a:t>pasar</a:t>
            </a:r>
            <a:r>
              <a:rPr lang="en-US" sz="2200" dirty="0" smtClean="0">
                <a:latin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</a:rPr>
              <a:t>sesuai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harga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perusahaan</a:t>
            </a:r>
            <a:r>
              <a:rPr lang="en-US" sz="2200" dirty="0" smtClean="0">
                <a:latin typeface="Arial" pitchFamily="34" charset="0"/>
              </a:rPr>
              <a:t> yang </a:t>
            </a:r>
            <a:r>
              <a:rPr lang="en-US" sz="2200" dirty="0" err="1" smtClean="0">
                <a:latin typeface="Arial" pitchFamily="34" charset="0"/>
              </a:rPr>
              <a:t>setara</a:t>
            </a:r>
            <a:r>
              <a:rPr lang="en-US" sz="2200" dirty="0" smtClean="0">
                <a:latin typeface="Arial" pitchFamily="34" charset="0"/>
              </a:rPr>
              <a:t>.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en-US" sz="2200" b="1" dirty="0" err="1" smtClean="0">
                <a:latin typeface="Arial" pitchFamily="34" charset="0"/>
              </a:rPr>
              <a:t>Penilaian</a:t>
            </a:r>
            <a:r>
              <a:rPr lang="en-US" sz="2200" b="1" dirty="0" smtClean="0">
                <a:latin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</a:rPr>
              <a:t>berdasarkan</a:t>
            </a:r>
            <a:r>
              <a:rPr lang="en-US" sz="2200" b="1" dirty="0" smtClean="0">
                <a:latin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</a:rPr>
              <a:t>laba</a:t>
            </a:r>
            <a:r>
              <a:rPr lang="en-US" sz="2200" dirty="0" smtClean="0">
                <a:latin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</a:rPr>
              <a:t>melihat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nilai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perusahaan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berdasarkan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laba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potensial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di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masa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mendatang</a:t>
            </a:r>
            <a:r>
              <a:rPr lang="en-US" sz="2200" dirty="0" smtClean="0">
                <a:latin typeface="Arial" pitchFamily="34" charset="0"/>
              </a:rPr>
              <a:t>.</a:t>
            </a:r>
          </a:p>
          <a:p>
            <a:pPr marL="457200" indent="-457200" algn="just">
              <a:lnSpc>
                <a:spcPct val="90000"/>
              </a:lnSpc>
              <a:buFont typeface="+mj-lt"/>
              <a:buAutoNum type="arabicPeriod"/>
            </a:pPr>
            <a:r>
              <a:rPr lang="en-US" sz="2200" b="1" dirty="0" err="1" smtClean="0">
                <a:latin typeface="Arial" pitchFamily="34" charset="0"/>
              </a:rPr>
              <a:t>Penilaian</a:t>
            </a:r>
            <a:r>
              <a:rPr lang="en-US" sz="2200" b="1" dirty="0" smtClean="0">
                <a:latin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</a:rPr>
              <a:t>berdasarkan</a:t>
            </a:r>
            <a:r>
              <a:rPr lang="en-US" sz="2200" b="1" dirty="0" smtClean="0">
                <a:latin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</a:rPr>
              <a:t>perputaran</a:t>
            </a:r>
            <a:r>
              <a:rPr lang="en-US" sz="2200" b="1" dirty="0" smtClean="0">
                <a:latin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</a:rPr>
              <a:t>uang</a:t>
            </a:r>
            <a:r>
              <a:rPr lang="en-US" sz="2200" b="1" dirty="0" smtClean="0">
                <a:latin typeface="Arial" pitchFamily="34" charset="0"/>
              </a:rPr>
              <a:t> (</a:t>
            </a:r>
            <a:r>
              <a:rPr lang="en-US" sz="2200" b="1" dirty="0" err="1" smtClean="0">
                <a:latin typeface="Arial" pitchFamily="34" charset="0"/>
              </a:rPr>
              <a:t>arus</a:t>
            </a:r>
            <a:r>
              <a:rPr lang="en-US" sz="2200" b="1" dirty="0" smtClean="0">
                <a:latin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</a:rPr>
              <a:t>kas</a:t>
            </a:r>
            <a:r>
              <a:rPr lang="en-US" sz="2200" b="1" dirty="0" smtClean="0">
                <a:latin typeface="Arial" pitchFamily="34" charset="0"/>
              </a:rPr>
              <a:t>)</a:t>
            </a:r>
            <a:r>
              <a:rPr lang="en-US" sz="2200" dirty="0" smtClean="0">
                <a:latin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</a:rPr>
              <a:t>dengan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membandingkan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antara</a:t>
            </a:r>
            <a:r>
              <a:rPr lang="en-US" sz="2200" dirty="0" smtClean="0">
                <a:latin typeface="Arial" pitchFamily="34" charset="0"/>
              </a:rPr>
              <a:t> expected </a:t>
            </a:r>
            <a:r>
              <a:rPr lang="en-US" sz="2200" dirty="0" err="1" smtClean="0">
                <a:latin typeface="Arial" pitchFamily="34" charset="0"/>
              </a:rPr>
              <a:t>dan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i="1" dirty="0" smtClean="0">
                <a:latin typeface="Arial" pitchFamily="34" charset="0"/>
              </a:rPr>
              <a:t>required rate of return </a:t>
            </a:r>
            <a:r>
              <a:rPr lang="en-US" sz="2200" dirty="0" err="1" smtClean="0">
                <a:latin typeface="Arial" pitchFamily="34" charset="0"/>
              </a:rPr>
              <a:t>dari</a:t>
            </a:r>
            <a:r>
              <a:rPr lang="en-US" sz="2200" dirty="0" smtClean="0">
                <a:latin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</a:rPr>
              <a:t>investasi</a:t>
            </a:r>
            <a:r>
              <a:rPr lang="en-US" sz="2200" dirty="0" smtClean="0">
                <a:latin typeface="Arial" pitchFamily="34" charset="0"/>
              </a:rPr>
              <a:t>.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1001" y="1641475"/>
            <a:ext cx="845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Arial" pitchFamily="34" charset="0"/>
              </a:rPr>
              <a:t>:</a:t>
            </a:r>
            <a:endParaRPr lang="en-US" dirty="0">
              <a:latin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r="30345"/>
          <a:stretch/>
        </p:blipFill>
        <p:spPr>
          <a:xfrm>
            <a:off x="507586" y="777923"/>
            <a:ext cx="2388358" cy="5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8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build="p" autoUpdateAnimBg="0"/>
      <p:bldP spid="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413958" y="0"/>
            <a:ext cx="5641076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02924" y="0"/>
            <a:ext cx="5641076" cy="68580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4" y="1479004"/>
            <a:ext cx="3054682" cy="3054682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821968" y="1421760"/>
            <a:ext cx="5080379" cy="725487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Impact" panose="020B0806030902050204" pitchFamily="34" charset="0"/>
              </a:rPr>
              <a:t>FAKTOR NON KUANTITATIF </a:t>
            </a:r>
            <a:br>
              <a:rPr lang="en-US" sz="3600" dirty="0" smtClean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US" sz="3600" dirty="0" smtClean="0">
                <a:solidFill>
                  <a:srgbClr val="002060"/>
                </a:solidFill>
                <a:latin typeface="Impact" panose="020B0806030902050204" pitchFamily="34" charset="0"/>
              </a:rPr>
              <a:t>DALAM  MENILAI  SEBUAH BISNIS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821968" y="2667947"/>
            <a:ext cx="5024818" cy="3594100"/>
          </a:xfrm>
        </p:spPr>
        <p:txBody>
          <a:bodyPr>
            <a:normAutofit/>
          </a:bodyPr>
          <a:lstStyle/>
          <a:p>
            <a:pPr marL="609600" indent="-609600" algn="just">
              <a:buFontTx/>
              <a:buAutoNum type="arabicPeriod"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Persaingan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609600" indent="-609600" algn="just">
              <a:buFontTx/>
              <a:buAutoNum type="arabicPeriod"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Pasar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09600" indent="-609600" algn="just">
              <a:buFontTx/>
              <a:buAutoNum type="arabicPeriod"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Pengambangan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komunitas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dimasa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akan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datang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09600" indent="-609600" algn="just">
              <a:buFontTx/>
              <a:buAutoNum type="arabicPeriod"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Komitmen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hukum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09600" indent="-609600" algn="just">
              <a:buFontTx/>
              <a:buAutoNum type="arabicPeriod"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Kontrak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serikat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pekerja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09600" indent="-609600" algn="just">
              <a:buFontTx/>
              <a:buAutoNum type="arabicPeriod"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Harga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878" y="2121941"/>
            <a:ext cx="4430595" cy="3322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6" y="3651699"/>
            <a:ext cx="1619307" cy="2436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22" y="4300891"/>
            <a:ext cx="1565228" cy="156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8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233828"/>
            <a:ext cx="9144000" cy="702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99190" y="1636594"/>
            <a:ext cx="5140680" cy="838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Impact" panose="020B0806030902050204" pitchFamily="34" charset="0"/>
                <a:cs typeface="Times New Roman" pitchFamily="18" charset="0"/>
              </a:rPr>
              <a:t>Kerja</a:t>
            </a:r>
            <a:r>
              <a:rPr lang="en-US" sz="4000" dirty="0" smtClean="0">
                <a:solidFill>
                  <a:srgbClr val="FF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mpact" panose="020B0806030902050204" pitchFamily="34" charset="0"/>
                <a:cs typeface="Times New Roman" pitchFamily="18" charset="0"/>
              </a:rPr>
              <a:t>Sama</a:t>
            </a:r>
            <a:r>
              <a:rPr lang="en-US" sz="4000" dirty="0" smtClean="0">
                <a:solidFill>
                  <a:srgbClr val="FF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mpact" panose="020B0806030902050204" pitchFamily="34" charset="0"/>
                <a:cs typeface="Times New Roman" pitchFamily="18" charset="0"/>
              </a:rPr>
              <a:t>Manajemen</a:t>
            </a:r>
            <a:r>
              <a:rPr lang="en-US" sz="4000" dirty="0" smtClean="0">
                <a:solidFill>
                  <a:srgbClr val="FF0000"/>
                </a:solidFill>
                <a:latin typeface="Impact" panose="020B0806030902050204" pitchFamily="34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Arial Narrow" pitchFamily="34" charset="0"/>
                <a:cs typeface="Times New Roman" pitchFamily="18" charset="0"/>
              </a:rPr>
              <a:t>(</a:t>
            </a:r>
            <a:r>
              <a:rPr lang="en-US" sz="4000" b="1" i="1" dirty="0" smtClean="0">
                <a:latin typeface="Arial Narrow" pitchFamily="34" charset="0"/>
                <a:cs typeface="Times New Roman" pitchFamily="18" charset="0"/>
              </a:rPr>
              <a:t>Franchising</a:t>
            </a:r>
            <a:r>
              <a:rPr lang="en-US" sz="4000" b="1" dirty="0" smtClean="0">
                <a:latin typeface="Arial Narrow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404512" y="1438696"/>
            <a:ext cx="3358487" cy="4661848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err="1" smtClean="0">
                <a:latin typeface="Arial Narrow" pitchFamily="34" charset="0"/>
                <a:cs typeface="Times New Roman" pitchFamily="18" charset="0"/>
              </a:rPr>
              <a:t>Yaitu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Arial Narrow" pitchFamily="34" charset="0"/>
                <a:cs typeface="Times New Roman" pitchFamily="18" charset="0"/>
              </a:rPr>
              <a:t>kerja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Arial Narrow" pitchFamily="34" charset="0"/>
                <a:cs typeface="Times New Roman" pitchFamily="18" charset="0"/>
              </a:rPr>
              <a:t>sama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Arial Narrow" pitchFamily="34" charset="0"/>
                <a:cs typeface="Times New Roman" pitchFamily="18" charset="0"/>
              </a:rPr>
              <a:t>antara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i="1" dirty="0" smtClean="0">
                <a:latin typeface="Arial Narrow" pitchFamily="34" charset="0"/>
                <a:cs typeface="Times New Roman" pitchFamily="18" charset="0"/>
              </a:rPr>
              <a:t>entrepreneur 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(</a:t>
            </a:r>
            <a:r>
              <a:rPr lang="en-US" sz="2800" i="1" dirty="0" smtClean="0">
                <a:latin typeface="Arial Narrow" pitchFamily="34" charset="0"/>
                <a:cs typeface="Times New Roman" pitchFamily="18" charset="0"/>
              </a:rPr>
              <a:t>franchisee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) </a:t>
            </a:r>
            <a:r>
              <a:rPr lang="en-US" sz="2800" dirty="0" err="1" smtClean="0">
                <a:latin typeface="Arial Narrow" pitchFamily="34" charset="0"/>
                <a:cs typeface="Times New Roman" pitchFamily="18" charset="0"/>
              </a:rPr>
              <a:t>dengan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Arial Narrow" pitchFamily="34" charset="0"/>
                <a:cs typeface="Times New Roman" pitchFamily="18" charset="0"/>
              </a:rPr>
              <a:t>perusahaan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Arial Narrow" pitchFamily="34" charset="0"/>
                <a:cs typeface="Times New Roman" pitchFamily="18" charset="0"/>
              </a:rPr>
              <a:t>besar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 (</a:t>
            </a:r>
            <a:r>
              <a:rPr lang="en-US" sz="2800" i="1" dirty="0" smtClean="0">
                <a:latin typeface="Arial Narrow" pitchFamily="34" charset="0"/>
                <a:cs typeface="Times New Roman" pitchFamily="18" charset="0"/>
              </a:rPr>
              <a:t>franchisor/parent company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) </a:t>
            </a:r>
            <a:r>
              <a:rPr lang="en-US" sz="2800" dirty="0" err="1" smtClean="0">
                <a:latin typeface="Arial Narrow" pitchFamily="34" charset="0"/>
                <a:cs typeface="Times New Roman" pitchFamily="18" charset="0"/>
              </a:rPr>
              <a:t>dalam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Arial Narrow" pitchFamily="34" charset="0"/>
                <a:cs typeface="Times New Roman" pitchFamily="18" charset="0"/>
              </a:rPr>
              <a:t>mengadakan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Arial Narrow" pitchFamily="34" charset="0"/>
                <a:cs typeface="Times New Roman" pitchFamily="18" charset="0"/>
              </a:rPr>
              <a:t>persetujuan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Arial Narrow" pitchFamily="34" charset="0"/>
                <a:cs typeface="Times New Roman" pitchFamily="18" charset="0"/>
              </a:rPr>
              <a:t>perjanjian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Arial Narrow" pitchFamily="34" charset="0"/>
                <a:cs typeface="Times New Roman" pitchFamily="18" charset="0"/>
              </a:rPr>
              <a:t>untuk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Arial Narrow" pitchFamily="34" charset="0"/>
                <a:cs typeface="Times New Roman" pitchFamily="18" charset="0"/>
              </a:rPr>
              <a:t>menyelenggarakan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Arial Narrow" pitchFamily="34" charset="0"/>
                <a:cs typeface="Times New Roman" pitchFamily="18" charset="0"/>
              </a:rPr>
              <a:t>usaha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Arial Narrow" pitchFamily="34" charset="0"/>
                <a:cs typeface="Times New Roman" pitchFamily="18" charset="0"/>
              </a:rPr>
              <a:t>Bentuk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Arial Narrow" pitchFamily="34" charset="0"/>
                <a:cs typeface="Times New Roman" pitchFamily="18" charset="0"/>
              </a:rPr>
              <a:t>usaha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Arial Narrow" pitchFamily="34" charset="0"/>
                <a:cs typeface="Times New Roman" pitchFamily="18" charset="0"/>
              </a:rPr>
              <a:t>fanchisee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Arial Narrow" pitchFamily="34" charset="0"/>
                <a:cs typeface="Times New Roman" pitchFamily="18" charset="0"/>
              </a:rPr>
              <a:t>adalah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Arial Narrow" pitchFamily="34" charset="0"/>
                <a:cs typeface="Times New Roman" pitchFamily="18" charset="0"/>
              </a:rPr>
              <a:t>duplikasi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Arial Narrow" pitchFamily="34" charset="0"/>
                <a:cs typeface="Times New Roman" pitchFamily="18" charset="0"/>
              </a:rPr>
              <a:t>dari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Arial Narrow" pitchFamily="34" charset="0"/>
                <a:cs typeface="Times New Roman" pitchFamily="18" charset="0"/>
              </a:rPr>
              <a:t>perusahaan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i="1" dirty="0" smtClean="0">
                <a:latin typeface="Arial Narrow" pitchFamily="34" charset="0"/>
                <a:cs typeface="Times New Roman" pitchFamily="18" charset="0"/>
              </a:rPr>
              <a:t>franchisor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. </a:t>
            </a:r>
          </a:p>
          <a:p>
            <a:pPr marL="0" indent="0" algn="just"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>
              <a:latin typeface="Arial Narrow" pitchFamily="34" charset="0"/>
              <a:cs typeface="Times New Roman" pitchFamily="18" charset="0"/>
            </a:endParaRPr>
          </a:p>
          <a:p>
            <a:pPr marL="0" indent="0" algn="just"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0" y="2785067"/>
            <a:ext cx="4548266" cy="25969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9007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414448"/>
            <a:ext cx="9144000" cy="52145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7201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8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16923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209" y="468573"/>
            <a:ext cx="7793037" cy="838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Impact" panose="020B0806030902050204" pitchFamily="34" charset="0"/>
              </a:rPr>
              <a:t>GAMBAR </a:t>
            </a:r>
            <a:r>
              <a:rPr lang="en-US" dirty="0" smtClean="0">
                <a:solidFill>
                  <a:srgbClr val="FFFF00"/>
                </a:solidFill>
                <a:latin typeface="Impact" panose="020B0806030902050204" pitchFamily="34" charset="0"/>
              </a:rPr>
              <a:t>SISTEM</a:t>
            </a:r>
            <a:r>
              <a:rPr lang="en-US" dirty="0" smtClean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dirty="0" smtClean="0">
                <a:solidFill>
                  <a:srgbClr val="FFC000"/>
                </a:solidFill>
                <a:latin typeface="Impact" panose="020B0806030902050204" pitchFamily="34" charset="0"/>
              </a:rPr>
              <a:t>FRANCHISING</a:t>
            </a: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973870" y="2019869"/>
            <a:ext cx="7273925" cy="4506913"/>
            <a:chOff x="613" y="1200"/>
            <a:chExt cx="4582" cy="2839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613" y="1200"/>
              <a:ext cx="2208" cy="2832"/>
              <a:chOff x="613" y="1200"/>
              <a:chExt cx="2208" cy="2832"/>
            </a:xfrm>
          </p:grpSpPr>
          <p:sp>
            <p:nvSpPr>
              <p:cNvPr id="14" name="AutoShape 4" descr="Parchment"/>
              <p:cNvSpPr>
                <a:spLocks noChangeArrowheads="1"/>
              </p:cNvSpPr>
              <p:nvPr/>
            </p:nvSpPr>
            <p:spPr bwMode="auto">
              <a:xfrm>
                <a:off x="613" y="1200"/>
                <a:ext cx="2160" cy="576"/>
              </a:xfrm>
              <a:prstGeom prst="roundRect">
                <a:avLst>
                  <a:gd name="adj" fmla="val 16667"/>
                </a:avLst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63500" dir="18412194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Text Box 5"/>
              <p:cNvSpPr txBox="1">
                <a:spLocks noChangeArrowheads="1"/>
              </p:cNvSpPr>
              <p:nvPr/>
            </p:nvSpPr>
            <p:spPr bwMode="auto">
              <a:xfrm>
                <a:off x="723" y="1296"/>
                <a:ext cx="1951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FRANCHISOR ADALAH </a:t>
                </a:r>
              </a:p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PRODUSEN/PENCIPTA</a:t>
                </a:r>
              </a:p>
            </p:txBody>
          </p:sp>
          <p:sp>
            <p:nvSpPr>
              <p:cNvPr id="16" name="AutoShape 6" descr="Newsprint"/>
              <p:cNvSpPr>
                <a:spLocks noChangeArrowheads="1"/>
              </p:cNvSpPr>
              <p:nvPr/>
            </p:nvSpPr>
            <p:spPr bwMode="auto">
              <a:xfrm>
                <a:off x="624" y="2400"/>
                <a:ext cx="2160" cy="1632"/>
              </a:xfrm>
              <a:prstGeom prst="roundRect">
                <a:avLst>
                  <a:gd name="adj" fmla="val 16667"/>
                </a:avLst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63500" dir="18412194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Text Box 7"/>
              <p:cNvSpPr txBox="1">
                <a:spLocks noChangeArrowheads="1"/>
              </p:cNvSpPr>
              <p:nvPr/>
            </p:nvSpPr>
            <p:spPr bwMode="auto">
              <a:xfrm>
                <a:off x="661" y="2603"/>
                <a:ext cx="2160" cy="14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Franchisee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Arial" pitchFamily="34" charset="0"/>
                  </a:rPr>
                  <a:t>adalah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Arial" pitchFamily="34" charset="0"/>
                  </a:rPr>
                  <a:t>penjual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 </a:t>
                </a:r>
              </a:p>
              <a:p>
                <a:pPr algn="ctr"/>
                <a:r>
                  <a:rPr lang="en-US" sz="2000" b="1" dirty="0" err="1">
                    <a:solidFill>
                      <a:srgbClr val="FF0000"/>
                    </a:solidFill>
                    <a:latin typeface="Arial" pitchFamily="34" charset="0"/>
                  </a:rPr>
                  <a:t>Seperti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Arial" pitchFamily="34" charset="0"/>
                  </a:rPr>
                  <a:t>minuman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 </a:t>
                </a:r>
              </a:p>
              <a:p>
                <a:pPr algn="ctr"/>
                <a:r>
                  <a:rPr lang="en-US" sz="2000" b="1" dirty="0" err="1">
                    <a:solidFill>
                      <a:srgbClr val="FF0000"/>
                    </a:solidFill>
                    <a:latin typeface="Arial" pitchFamily="34" charset="0"/>
                  </a:rPr>
                  <a:t>dingin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Arial" pitchFamily="34" charset="0"/>
                  </a:rPr>
                  <a:t>botolan</a:t>
                </a:r>
                <a:endParaRPr lang="en-US" sz="20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 algn="ctr"/>
                <a:endParaRPr lang="en-US" sz="20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 algn="ctr"/>
                <a:r>
                  <a:rPr lang="en-US" sz="2000" b="1" dirty="0" err="1">
                    <a:solidFill>
                      <a:srgbClr val="FF0000"/>
                    </a:solidFill>
                    <a:latin typeface="Arial" pitchFamily="34" charset="0"/>
                  </a:rPr>
                  <a:t>Misalnya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 :</a:t>
                </a:r>
              </a:p>
              <a:p>
                <a:pPr algn="ctr"/>
                <a:r>
                  <a:rPr lang="en-US" sz="2000" b="1" i="1" dirty="0">
                    <a:solidFill>
                      <a:srgbClr val="FF0000"/>
                    </a:solidFill>
                    <a:latin typeface="Arial" pitchFamily="34" charset="0"/>
                  </a:rPr>
                  <a:t>COCA COLA</a:t>
                </a:r>
              </a:p>
              <a:p>
                <a:pPr algn="ctr"/>
                <a:r>
                  <a:rPr lang="en-US" sz="2000" b="1" i="1" dirty="0">
                    <a:solidFill>
                      <a:srgbClr val="FF0000"/>
                    </a:solidFill>
                    <a:latin typeface="Arial" pitchFamily="34" charset="0"/>
                  </a:rPr>
                  <a:t>PEPSI</a:t>
                </a:r>
              </a:p>
            </p:txBody>
          </p:sp>
          <p:sp>
            <p:nvSpPr>
              <p:cNvPr id="18" name="AutoShape 8"/>
              <p:cNvSpPr>
                <a:spLocks noChangeArrowheads="1"/>
              </p:cNvSpPr>
              <p:nvPr/>
            </p:nvSpPr>
            <p:spPr bwMode="auto">
              <a:xfrm rot="5400000">
                <a:off x="1477" y="1776"/>
                <a:ext cx="528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5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024" y="1200"/>
              <a:ext cx="2171" cy="2839"/>
              <a:chOff x="3024" y="1200"/>
              <a:chExt cx="2171" cy="2839"/>
            </a:xfrm>
          </p:grpSpPr>
          <p:sp>
            <p:nvSpPr>
              <p:cNvPr id="9" name="AutoShape 10" descr="Parchment"/>
              <p:cNvSpPr>
                <a:spLocks noChangeArrowheads="1"/>
              </p:cNvSpPr>
              <p:nvPr/>
            </p:nvSpPr>
            <p:spPr bwMode="auto">
              <a:xfrm>
                <a:off x="3024" y="1200"/>
                <a:ext cx="2160" cy="576"/>
              </a:xfrm>
              <a:prstGeom prst="roundRect">
                <a:avLst>
                  <a:gd name="adj" fmla="val 16667"/>
                </a:avLst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63500" dir="18412194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 Box 11"/>
              <p:cNvSpPr txBox="1">
                <a:spLocks noChangeArrowheads="1"/>
              </p:cNvSpPr>
              <p:nvPr/>
            </p:nvSpPr>
            <p:spPr bwMode="auto">
              <a:xfrm>
                <a:off x="3131" y="1248"/>
                <a:ext cx="1951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FRANCHISOR ADALAH </a:t>
                </a:r>
              </a:p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PENJUAL</a:t>
                </a:r>
              </a:p>
            </p:txBody>
          </p:sp>
          <p:sp>
            <p:nvSpPr>
              <p:cNvPr id="11" name="AutoShape 12" descr="Newsprint"/>
              <p:cNvSpPr>
                <a:spLocks noChangeArrowheads="1"/>
              </p:cNvSpPr>
              <p:nvPr/>
            </p:nvSpPr>
            <p:spPr bwMode="auto">
              <a:xfrm>
                <a:off x="3035" y="2400"/>
                <a:ext cx="2160" cy="1632"/>
              </a:xfrm>
              <a:prstGeom prst="roundRect">
                <a:avLst>
                  <a:gd name="adj" fmla="val 16667"/>
                </a:avLst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63500" dir="18412194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Text Box 13"/>
              <p:cNvSpPr txBox="1">
                <a:spLocks noChangeArrowheads="1"/>
              </p:cNvSpPr>
              <p:nvPr/>
            </p:nvSpPr>
            <p:spPr bwMode="auto">
              <a:xfrm>
                <a:off x="3097" y="2493"/>
                <a:ext cx="2089" cy="15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Franchisee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Arial" pitchFamily="34" charset="0"/>
                  </a:rPr>
                  <a:t>adalah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Arial" pitchFamily="34" charset="0"/>
                  </a:rPr>
                  <a:t>pendiri</a:t>
                </a:r>
                <a:endParaRPr lang="en-US" sz="20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 algn="ctr"/>
                <a:r>
                  <a:rPr lang="en-US" sz="2000" b="1" i="1" dirty="0">
                    <a:solidFill>
                      <a:srgbClr val="FF0000"/>
                    </a:solidFill>
                    <a:latin typeface="Arial" pitchFamily="34" charset="0"/>
                  </a:rPr>
                  <a:t>retail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, 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Arial" pitchFamily="34" charset="0"/>
                  </a:rPr>
                  <a:t>seperti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 </a:t>
                </a:r>
              </a:p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minimarket/</a:t>
                </a:r>
                <a:r>
                  <a:rPr lang="en-US" sz="2000" b="1" dirty="0" err="1">
                    <a:solidFill>
                      <a:srgbClr val="FF0000"/>
                    </a:solidFill>
                    <a:latin typeface="Arial" pitchFamily="34" charset="0"/>
                  </a:rPr>
                  <a:t>toko</a:t>
                </a:r>
                <a:endParaRPr lang="en-US" sz="20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 algn="ctr"/>
                <a:endParaRPr lang="en-US" sz="1500" b="1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 algn="ctr"/>
                <a:r>
                  <a:rPr lang="en-US" sz="2000" b="1" dirty="0" err="1">
                    <a:solidFill>
                      <a:srgbClr val="FF0000"/>
                    </a:solidFill>
                    <a:latin typeface="Arial" pitchFamily="34" charset="0"/>
                  </a:rPr>
                  <a:t>Misalnya</a:t>
                </a:r>
                <a:r>
                  <a:rPr lang="en-US" sz="2000" b="1" dirty="0">
                    <a:solidFill>
                      <a:srgbClr val="FF0000"/>
                    </a:solidFill>
                    <a:latin typeface="Arial" pitchFamily="34" charset="0"/>
                  </a:rPr>
                  <a:t> :</a:t>
                </a:r>
              </a:p>
              <a:p>
                <a:pPr algn="ctr"/>
                <a:r>
                  <a:rPr lang="en-US" sz="2000" b="1" i="1" dirty="0">
                    <a:solidFill>
                      <a:srgbClr val="FF0000"/>
                    </a:solidFill>
                    <a:latin typeface="Arial" pitchFamily="34" charset="0"/>
                  </a:rPr>
                  <a:t>INDOMART</a:t>
                </a:r>
              </a:p>
              <a:p>
                <a:pPr algn="ctr"/>
                <a:r>
                  <a:rPr lang="en-US" sz="2000" b="1" i="1" dirty="0">
                    <a:solidFill>
                      <a:srgbClr val="FF0000"/>
                    </a:solidFill>
                    <a:latin typeface="Arial" pitchFamily="34" charset="0"/>
                  </a:rPr>
                  <a:t>SUPERINDO</a:t>
                </a:r>
              </a:p>
              <a:p>
                <a:pPr algn="ctr"/>
                <a:r>
                  <a:rPr lang="en-US" sz="2000" b="1" i="1" dirty="0">
                    <a:solidFill>
                      <a:srgbClr val="FF0000"/>
                    </a:solidFill>
                    <a:latin typeface="Arial" pitchFamily="34" charset="0"/>
                  </a:rPr>
                  <a:t>ALFAMART</a:t>
                </a:r>
              </a:p>
            </p:txBody>
          </p:sp>
          <p:sp>
            <p:nvSpPr>
              <p:cNvPr id="13" name="AutoShape 14"/>
              <p:cNvSpPr>
                <a:spLocks noChangeArrowheads="1"/>
              </p:cNvSpPr>
              <p:nvPr/>
            </p:nvSpPr>
            <p:spPr bwMode="auto">
              <a:xfrm rot="5400000">
                <a:off x="3888" y="1776"/>
                <a:ext cx="528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5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31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17332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86" t="6369" b="16233"/>
          <a:stretch/>
        </p:blipFill>
        <p:spPr>
          <a:xfrm>
            <a:off x="0" y="642937"/>
            <a:ext cx="5927204" cy="6215063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367" y="550464"/>
            <a:ext cx="6359858" cy="8382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KELEBIHAN DAN KEKURANGAN </a:t>
            </a:r>
            <a:r>
              <a:rPr lang="en-US" sz="36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FRANCHISING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02931" y="2025560"/>
            <a:ext cx="6980759" cy="4343400"/>
            <a:chOff x="672" y="1200"/>
            <a:chExt cx="4896" cy="2640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672" y="1200"/>
              <a:ext cx="2496" cy="2640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168" y="1200"/>
              <a:ext cx="2400" cy="2640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672" y="1200"/>
              <a:ext cx="4896" cy="259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909923" y="2126332"/>
            <a:ext cx="3548417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>
                <a:latin typeface="Arial" pitchFamily="34" charset="0"/>
              </a:rPr>
              <a:t>KELEBIHAN </a:t>
            </a:r>
          </a:p>
          <a:p>
            <a:pPr>
              <a:lnSpc>
                <a:spcPct val="90000"/>
              </a:lnSpc>
            </a:pPr>
            <a:endParaRPr lang="en-US" dirty="0" smtClean="0">
              <a:latin typeface="Arial" pitchFamily="34" charset="0"/>
            </a:endParaRPr>
          </a:p>
          <a:p>
            <a:pPr>
              <a:lnSpc>
                <a:spcPct val="90000"/>
              </a:lnSpc>
            </a:pPr>
            <a:endParaRPr lang="en-US" sz="2000" dirty="0" smtClean="0"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Arial" pitchFamily="34" charset="0"/>
              </a:rPr>
              <a:t>Pelatihan</a:t>
            </a:r>
            <a:r>
              <a:rPr lang="en-US" sz="2000" dirty="0" smtClean="0">
                <a:latin typeface="Arial" pitchFamily="34" charset="0"/>
              </a:rPr>
              <a:t> </a:t>
            </a:r>
            <a:r>
              <a:rPr lang="en-US" sz="2000" dirty="0">
                <a:latin typeface="Arial" pitchFamily="34" charset="0"/>
              </a:rPr>
              <a:t>formal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itchFamily="34" charset="0"/>
              </a:rPr>
              <a:t>Batuan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manajemen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keuangan</a:t>
            </a:r>
            <a:endParaRPr lang="en-US" sz="2000" dirty="0"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itchFamily="34" charset="0"/>
              </a:rPr>
              <a:t>Metode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pemasaran</a:t>
            </a:r>
            <a:r>
              <a:rPr lang="en-US" sz="2000" dirty="0">
                <a:latin typeface="Arial" pitchFamily="34" charset="0"/>
              </a:rPr>
              <a:t> yang </a:t>
            </a:r>
            <a:r>
              <a:rPr lang="en-US" sz="2000" dirty="0" err="1">
                <a:latin typeface="Arial" pitchFamily="34" charset="0"/>
              </a:rPr>
              <a:t>telah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terbukti</a:t>
            </a:r>
            <a:endParaRPr lang="en-US" sz="2000" dirty="0"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itchFamily="34" charset="0"/>
              </a:rPr>
              <a:t>Bantuan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manajemen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operasional</a:t>
            </a:r>
            <a:endParaRPr lang="en-US" sz="2000" dirty="0"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itchFamily="34" charset="0"/>
              </a:rPr>
              <a:t>Jangka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waktu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permulaan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bisnis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lebih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cepat</a:t>
            </a:r>
            <a:endParaRPr lang="en-US" sz="2000" dirty="0"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</a:rPr>
              <a:t>Tingkat </a:t>
            </a:r>
            <a:r>
              <a:rPr lang="en-US" sz="2000" dirty="0" err="1">
                <a:latin typeface="Arial" pitchFamily="34" charset="0"/>
              </a:rPr>
              <a:t>kegagalan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keseluruhan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lebih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rendah</a:t>
            </a:r>
            <a:endParaRPr lang="en-US" sz="2000" dirty="0"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65408" y="2099036"/>
            <a:ext cx="3248167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b="1" dirty="0">
                <a:latin typeface="Arial" pitchFamily="34" charset="0"/>
              </a:rPr>
              <a:t>KEKURANGAN</a:t>
            </a:r>
          </a:p>
          <a:p>
            <a:endParaRPr lang="en-US" dirty="0" smtClean="0">
              <a:latin typeface="Arial" pitchFamily="34" charset="0"/>
            </a:endParaRPr>
          </a:p>
          <a:p>
            <a:endParaRPr lang="en-US" dirty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Arial" pitchFamily="34" charset="0"/>
              </a:rPr>
              <a:t>Pajak</a:t>
            </a:r>
            <a:r>
              <a:rPr lang="en-US" sz="2000" dirty="0" smtClean="0">
                <a:latin typeface="Arial" pitchFamily="34" charset="0"/>
              </a:rPr>
              <a:t> </a:t>
            </a:r>
            <a:r>
              <a:rPr lang="en-US" sz="2000" dirty="0">
                <a:latin typeface="Arial" pitchFamily="34" charset="0"/>
              </a:rPr>
              <a:t>Franchise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itchFamily="34" charset="0"/>
              </a:rPr>
              <a:t>Royalti</a:t>
            </a:r>
            <a:endParaRPr lang="en-US" sz="2000" dirty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</a:rPr>
              <a:t>Batas </a:t>
            </a:r>
            <a:r>
              <a:rPr lang="en-US" sz="2000" dirty="0" err="1">
                <a:latin typeface="Arial" pitchFamily="34" charset="0"/>
              </a:rPr>
              <a:t>pertumbuhan</a:t>
            </a:r>
            <a:r>
              <a:rPr lang="en-US" sz="2000" dirty="0">
                <a:latin typeface="Arial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itchFamily="34" charset="0"/>
              </a:rPr>
              <a:t>Kurangnya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kebebasan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dalam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operasi</a:t>
            </a:r>
            <a:r>
              <a:rPr lang="en-US" sz="2000" dirty="0">
                <a:latin typeface="Arial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</a:rPr>
              <a:t>Franchisor </a:t>
            </a:r>
            <a:r>
              <a:rPr lang="en-US" sz="2000" dirty="0" err="1">
                <a:latin typeface="Arial" pitchFamily="34" charset="0"/>
              </a:rPr>
              <a:t>mungkin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penyalur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tunggal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dari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beberapa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perlengkapan</a:t>
            </a:r>
            <a:r>
              <a:rPr lang="en-US" sz="2000" dirty="0">
                <a:latin typeface="Arial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367" y="131556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9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1636" y="2300288"/>
            <a:ext cx="7472363" cy="37987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1637" y="1250824"/>
            <a:ext cx="7100887" cy="6096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800" dirty="0" smtClean="0">
                <a:solidFill>
                  <a:srgbClr val="C00000"/>
                </a:solidFill>
                <a:latin typeface="Impact" panose="020B0806030902050204" pitchFamily="34" charset="0"/>
              </a:rPr>
              <a:t>MEMASUKI </a:t>
            </a:r>
            <a:r>
              <a:rPr lang="en-US" sz="4800" dirty="0" smtClean="0">
                <a:solidFill>
                  <a:srgbClr val="C00000"/>
                </a:solidFill>
                <a:latin typeface="Impact" panose="020B0806030902050204" pitchFamily="34" charset="0"/>
              </a:rPr>
              <a:t>BISNIS KELUARGA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957387" y="2528888"/>
            <a:ext cx="6529388" cy="357016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90000"/>
              </a:lnSpc>
            </a:pP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Bisnis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keluarga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adalah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sebuah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perusahaan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anggota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keluarganya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secara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langsung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terlibat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dalam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kepemilikan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/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atau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jabatan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/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fungsi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.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</a:p>
          <a:p>
            <a:pPr algn="just">
              <a:lnSpc>
                <a:spcPct val="90000"/>
              </a:lnSpc>
            </a:pP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Setiap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bisnis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keluarga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mengembangkan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cara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tertentu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di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dalam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mengerjakan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segala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sesuatu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prioritas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tertentu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sehingga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memberikan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keunikan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pada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tiap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perusahaan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Pola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perilaku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kepercayaan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khusus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ini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membentuk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budaya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organisasi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perusahaan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13" y="214312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7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07" y="-300112"/>
            <a:ext cx="6858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07" y="-452512"/>
            <a:ext cx="6858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51" y="1231177"/>
            <a:ext cx="4673150" cy="4673150"/>
          </a:xfrm>
          <a:prstGeom prst="rect">
            <a:avLst/>
          </a:prstGeom>
        </p:spPr>
      </p:pic>
      <p:sp>
        <p:nvSpPr>
          <p:cNvPr id="13" name="Parallelogram 12"/>
          <p:cNvSpPr/>
          <p:nvPr/>
        </p:nvSpPr>
        <p:spPr>
          <a:xfrm rot="21246248">
            <a:off x="3488214" y="2991647"/>
            <a:ext cx="4941377" cy="470189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/>
          <p:cNvSpPr/>
          <p:nvPr/>
        </p:nvSpPr>
        <p:spPr>
          <a:xfrm rot="21246248">
            <a:off x="3913260" y="3229036"/>
            <a:ext cx="4941377" cy="470189"/>
          </a:xfrm>
          <a:prstGeom prst="parallelogram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5971"/>
            <a:ext cx="5163456" cy="5163456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401D6345-2756-4030-B2E2-060485BB839B}"/>
              </a:ext>
            </a:extLst>
          </p:cNvPr>
          <p:cNvSpPr/>
          <p:nvPr/>
        </p:nvSpPr>
        <p:spPr>
          <a:xfrm flipV="1">
            <a:off x="6858000" y="-219791"/>
            <a:ext cx="2743200" cy="829391"/>
          </a:xfrm>
          <a:prstGeom prst="round2DiagRect">
            <a:avLst>
              <a:gd name="adj1" fmla="val 37312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9F870B-39DF-4B5C-8FEE-0F03ACD85D07}"/>
              </a:ext>
            </a:extLst>
          </p:cNvPr>
          <p:cNvSpPr/>
          <p:nvPr/>
        </p:nvSpPr>
        <p:spPr>
          <a:xfrm>
            <a:off x="7301484" y="136525"/>
            <a:ext cx="1412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PERTEMUAN 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4</a:t>
            </a:r>
            <a:endParaRPr 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40" y="746078"/>
            <a:ext cx="2836473" cy="56433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3C9203-914C-4D5E-B752-3BA335566CEA}"/>
              </a:ext>
            </a:extLst>
          </p:cNvPr>
          <p:cNvSpPr/>
          <p:nvPr/>
        </p:nvSpPr>
        <p:spPr>
          <a:xfrm rot="21298439">
            <a:off x="3601858" y="3227133"/>
            <a:ext cx="57166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ln w="12700">
                  <a:noFill/>
                  <a:prstDash val="solid"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PENGEMBANGANNYA</a:t>
            </a:r>
            <a:endParaRPr lang="en-US" sz="2800" i="1" dirty="0">
              <a:ln w="12700">
                <a:noFill/>
                <a:prstDash val="solid"/>
              </a:ln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 rot="21298439">
            <a:off x="4274156" y="2892557"/>
            <a:ext cx="4249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ln w="12700">
                  <a:noFill/>
                  <a:prstDash val="solid"/>
                </a:ln>
                <a:solidFill>
                  <a:schemeClr val="bg1"/>
                </a:solidFill>
                <a:latin typeface="Impact" panose="020B0806030902050204" pitchFamily="34" charset="0"/>
              </a:rPr>
              <a:t>MERINTIS USAHA DAN MODEL </a:t>
            </a:r>
          </a:p>
        </p:txBody>
      </p:sp>
    </p:spTree>
    <p:extLst>
      <p:ext uri="{BB962C8B-B14F-4D97-AF65-F5344CB8AC3E}">
        <p14:creationId xmlns:p14="http://schemas.microsoft.com/office/powerpoint/2010/main" val="938559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91" y="1645882"/>
            <a:ext cx="8255000" cy="5080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413982"/>
            <a:ext cx="9144000" cy="958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04884" y="413982"/>
            <a:ext cx="8334375" cy="9906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C00000"/>
                </a:solidFill>
                <a:effectLst>
                  <a:glow rad="101600">
                    <a:schemeClr val="accent4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BUDAYA </a:t>
            </a:r>
            <a:r>
              <a:rPr lang="en-US" sz="4000" dirty="0" smtClean="0">
                <a:effectLst>
                  <a:glow rad="101600">
                    <a:schemeClr val="accent4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DALAM BISNIS </a:t>
            </a:r>
            <a:r>
              <a:rPr lang="en-US" sz="4000" dirty="0" smtClean="0">
                <a:solidFill>
                  <a:srgbClr val="C00000"/>
                </a:solidFill>
                <a:effectLst>
                  <a:glow rad="101600">
                    <a:schemeClr val="accent4">
                      <a:alpha val="60000"/>
                    </a:schemeClr>
                  </a:glow>
                </a:effectLst>
                <a:latin typeface="Impact" panose="020B0806030902050204" pitchFamily="34" charset="0"/>
              </a:rPr>
              <a:t>KELUARGA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64324" y="1937982"/>
            <a:ext cx="7319867" cy="1252538"/>
          </a:xfrm>
        </p:spPr>
        <p:txBody>
          <a:bodyPr/>
          <a:lstStyle/>
          <a:p>
            <a:pPr algn="just"/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Konfigurasi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Budaya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dalam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bisnis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keluarga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merupakan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keseluruhan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budaya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dari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perusahaan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keluarga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terdiri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dari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bisnis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perusahaan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keluarga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pola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  <a:cs typeface="Arial" pitchFamily="34" charset="0"/>
              </a:rPr>
              <a:t>pemerintah</a:t>
            </a:r>
            <a:r>
              <a:rPr lang="en-US" sz="2400" dirty="0" smtClean="0">
                <a:latin typeface="Arial Narrow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754774" y="3309582"/>
            <a:ext cx="7866062" cy="3276600"/>
            <a:chOff x="480" y="2112"/>
            <a:chExt cx="4955" cy="2064"/>
          </a:xfrm>
        </p:grpSpPr>
        <p:sp>
          <p:nvSpPr>
            <p:cNvPr id="7" name="Oval 4" descr="Blue tissue paper"/>
            <p:cNvSpPr>
              <a:spLocks noChangeArrowheads="1"/>
            </p:cNvSpPr>
            <p:nvPr/>
          </p:nvSpPr>
          <p:spPr bwMode="auto">
            <a:xfrm>
              <a:off x="2112" y="2112"/>
              <a:ext cx="1728" cy="1104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arrow" pitchFamily="34" charset="0"/>
                </a:rPr>
                <a:t>KONFIGURASI </a:t>
              </a:r>
            </a:p>
            <a:p>
              <a:pPr algn="ctr"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arrow" pitchFamily="34" charset="0"/>
                </a:rPr>
                <a:t>BUDAYA </a:t>
              </a:r>
            </a:p>
            <a:p>
              <a:pPr algn="ctr"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arrow" pitchFamily="34" charset="0"/>
                </a:rPr>
                <a:t>PERUSAHAAN</a:t>
              </a:r>
            </a:p>
            <a:p>
              <a:pPr algn="ctr"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arrow" pitchFamily="34" charset="0"/>
                </a:rPr>
                <a:t>KELUARGA</a:t>
              </a:r>
            </a:p>
          </p:txBody>
        </p:sp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2304" y="3142"/>
              <a:ext cx="1344" cy="1034"/>
              <a:chOff x="2304" y="3142"/>
              <a:chExt cx="1344" cy="1034"/>
            </a:xfrm>
          </p:grpSpPr>
          <p:sp>
            <p:nvSpPr>
              <p:cNvPr id="15" name="AutoShape 6" descr="Recycled paper"/>
              <p:cNvSpPr>
                <a:spLocks noChangeArrowheads="1"/>
              </p:cNvSpPr>
              <p:nvPr/>
            </p:nvSpPr>
            <p:spPr bwMode="auto">
              <a:xfrm>
                <a:off x="2304" y="3456"/>
                <a:ext cx="1344" cy="720"/>
              </a:xfrm>
              <a:prstGeom prst="roundRect">
                <a:avLst>
                  <a:gd name="adj" fmla="val 16667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200" b="1" dirty="0">
                    <a:solidFill>
                      <a:srgbClr val="FF0000"/>
                    </a:solidFill>
                    <a:latin typeface="Arial Narrow" pitchFamily="34" charset="0"/>
                  </a:rPr>
                  <a:t>POLA KELUARGA</a:t>
                </a:r>
              </a:p>
            </p:txBody>
          </p:sp>
          <p:sp>
            <p:nvSpPr>
              <p:cNvPr id="16" name="Line 7"/>
              <p:cNvSpPr>
                <a:spLocks noChangeShapeType="1"/>
              </p:cNvSpPr>
              <p:nvPr/>
            </p:nvSpPr>
            <p:spPr bwMode="auto">
              <a:xfrm flipV="1">
                <a:off x="2969" y="3142"/>
                <a:ext cx="0" cy="322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miter lim="800000"/>
                <a:headEnd/>
                <a:tailEnd type="oval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3769" y="2304"/>
              <a:ext cx="1666" cy="720"/>
              <a:chOff x="3769" y="2304"/>
              <a:chExt cx="1666" cy="720"/>
            </a:xfrm>
          </p:grpSpPr>
          <p:sp>
            <p:nvSpPr>
              <p:cNvPr id="13" name="AutoShape 9" descr="Recycled paper"/>
              <p:cNvSpPr>
                <a:spLocks noChangeArrowheads="1"/>
              </p:cNvSpPr>
              <p:nvPr/>
            </p:nvSpPr>
            <p:spPr bwMode="auto">
              <a:xfrm>
                <a:off x="4091" y="2304"/>
                <a:ext cx="1344" cy="720"/>
              </a:xfrm>
              <a:prstGeom prst="roundRect">
                <a:avLst>
                  <a:gd name="adj" fmla="val 16667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latin typeface="Arial Narrow" pitchFamily="34" charset="0"/>
                  </a:rPr>
                  <a:t>POLA PEMERINTAH</a:t>
                </a:r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 rot="16200000" flipV="1">
                <a:off x="3930" y="2512"/>
                <a:ext cx="0" cy="322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miter lim="800000"/>
                <a:headEnd/>
                <a:tailEnd type="oval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0" name="Group 11"/>
            <p:cNvGrpSpPr>
              <a:grpSpLocks/>
            </p:cNvGrpSpPr>
            <p:nvPr/>
          </p:nvGrpSpPr>
          <p:grpSpPr bwMode="auto">
            <a:xfrm>
              <a:off x="480" y="2304"/>
              <a:ext cx="1680" cy="720"/>
              <a:chOff x="480" y="2304"/>
              <a:chExt cx="1680" cy="720"/>
            </a:xfrm>
          </p:grpSpPr>
          <p:sp>
            <p:nvSpPr>
              <p:cNvPr id="11" name="AutoShape 12" descr="Recycled paper"/>
              <p:cNvSpPr>
                <a:spLocks noChangeArrowheads="1"/>
              </p:cNvSpPr>
              <p:nvPr/>
            </p:nvSpPr>
            <p:spPr bwMode="auto">
              <a:xfrm>
                <a:off x="480" y="2304"/>
                <a:ext cx="1344" cy="720"/>
              </a:xfrm>
              <a:prstGeom prst="roundRect">
                <a:avLst>
                  <a:gd name="adj" fmla="val 16667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Arial Narrow" pitchFamily="34" charset="0"/>
                  </a:rPr>
                  <a:t>POLA BISNIS</a:t>
                </a:r>
              </a:p>
            </p:txBody>
          </p:sp>
          <p:sp>
            <p:nvSpPr>
              <p:cNvPr id="12" name="Line 13"/>
              <p:cNvSpPr>
                <a:spLocks noChangeShapeType="1"/>
              </p:cNvSpPr>
              <p:nvPr/>
            </p:nvSpPr>
            <p:spPr bwMode="auto">
              <a:xfrm rot="5400000" flipH="1" flipV="1">
                <a:off x="1999" y="2516"/>
                <a:ext cx="0" cy="322"/>
              </a:xfrm>
              <a:prstGeom prst="line">
                <a:avLst/>
              </a:prstGeom>
              <a:noFill/>
              <a:ln w="41275">
                <a:solidFill>
                  <a:schemeClr val="tx1"/>
                </a:solidFill>
                <a:miter lim="800000"/>
                <a:headEnd/>
                <a:tailEnd type="oval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937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961564" y="1000835"/>
            <a:ext cx="5996059" cy="914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500" dirty="0" smtClean="0">
                <a:latin typeface="Impact" panose="020B0806030902050204" pitchFamily="34" charset="0"/>
              </a:rPr>
              <a:t>KEUNGGULAN PERUSAHAAN KELUARGA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961564" y="2148385"/>
            <a:ext cx="5891284" cy="4303713"/>
          </a:xfrm>
        </p:spPr>
        <p:txBody>
          <a:bodyPr rtlCol="0">
            <a:normAutofit fontScale="92500" lnSpcReduction="20000"/>
          </a:bodyPr>
          <a:lstStyle/>
          <a:p>
            <a:pPr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b="1" dirty="0" err="1" smtClean="0">
                <a:latin typeface="Arial" charset="0"/>
                <a:cs typeface="Arial" charset="0"/>
              </a:rPr>
              <a:t>Memelihara</a:t>
            </a:r>
            <a:r>
              <a:rPr lang="en-US" sz="2400" b="1" dirty="0" smtClean="0"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latin typeface="Arial" charset="0"/>
                <a:cs typeface="Arial" charset="0"/>
              </a:rPr>
              <a:t>nilai</a:t>
            </a:r>
            <a:r>
              <a:rPr lang="en-US" sz="2400" b="1" dirty="0" smtClean="0"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latin typeface="Arial" charset="0"/>
                <a:cs typeface="Arial" charset="0"/>
              </a:rPr>
              <a:t>kemanusiaan</a:t>
            </a:r>
            <a:r>
              <a:rPr lang="en-US" sz="2400" b="1" dirty="0" smtClean="0">
                <a:latin typeface="Arial" charset="0"/>
                <a:cs typeface="Arial" charset="0"/>
              </a:rPr>
              <a:t> di </a:t>
            </a:r>
            <a:r>
              <a:rPr lang="en-US" sz="2400" b="1" dirty="0" err="1" smtClean="0">
                <a:latin typeface="Arial" charset="0"/>
                <a:cs typeface="Arial" charset="0"/>
              </a:rPr>
              <a:t>tempat</a:t>
            </a:r>
            <a:r>
              <a:rPr lang="en-US" sz="2400" b="1" dirty="0" smtClean="0"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latin typeface="Arial" charset="0"/>
                <a:cs typeface="Arial" charset="0"/>
              </a:rPr>
              <a:t>kerja</a:t>
            </a:r>
            <a:r>
              <a:rPr lang="en-US" sz="2400" dirty="0" smtClean="0">
                <a:latin typeface="Arial" charset="0"/>
                <a:cs typeface="Arial" charset="0"/>
              </a:rPr>
              <a:t>, </a:t>
            </a:r>
            <a:r>
              <a:rPr lang="en-US" sz="2400" dirty="0" err="1" smtClean="0">
                <a:latin typeface="Arial" charset="0"/>
                <a:cs typeface="Arial" charset="0"/>
              </a:rPr>
              <a:t>bisnis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keluarga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dapat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dengan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mudah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menunjukkan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tingkat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perhatian</a:t>
            </a:r>
            <a:r>
              <a:rPr lang="en-US" sz="2400" dirty="0" smtClean="0">
                <a:latin typeface="Arial" charset="0"/>
                <a:cs typeface="Arial" charset="0"/>
              </a:rPr>
              <a:t> yang </a:t>
            </a:r>
            <a:r>
              <a:rPr lang="en-US" sz="2400" dirty="0" err="1" smtClean="0">
                <a:latin typeface="Arial" charset="0"/>
                <a:cs typeface="Arial" charset="0"/>
              </a:rPr>
              <a:t>lebih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tinggi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bagi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tiap</a:t>
            </a:r>
            <a:r>
              <a:rPr lang="en-US" sz="2400" dirty="0" smtClean="0">
                <a:latin typeface="Arial" charset="0"/>
                <a:cs typeface="Arial" charset="0"/>
              </a:rPr>
              <a:t> orang </a:t>
            </a:r>
            <a:r>
              <a:rPr lang="en-US" sz="2400" dirty="0" err="1" smtClean="0">
                <a:latin typeface="Arial" charset="0"/>
                <a:cs typeface="Arial" charset="0"/>
              </a:rPr>
              <a:t>dari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pada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perusahaan-perusahaan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pada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umumnya</a:t>
            </a:r>
            <a:endParaRPr lang="en-US" sz="2400" dirty="0" smtClean="0">
              <a:latin typeface="Arial" charset="0"/>
              <a:cs typeface="Times New Roman" pitchFamily="18" charset="0"/>
            </a:endParaRPr>
          </a:p>
          <a:p>
            <a:pPr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b="1" dirty="0" err="1" smtClean="0">
                <a:latin typeface="Arial" charset="0"/>
                <a:cs typeface="Arial" charset="0"/>
              </a:rPr>
              <a:t>Memfokuskan</a:t>
            </a:r>
            <a:r>
              <a:rPr lang="en-US" sz="2400" b="1" dirty="0" smtClean="0"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latin typeface="Arial" charset="0"/>
                <a:cs typeface="Arial" charset="0"/>
              </a:rPr>
              <a:t>pada</a:t>
            </a:r>
            <a:r>
              <a:rPr lang="en-US" sz="2400" b="1" dirty="0" smtClean="0"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latin typeface="Arial" charset="0"/>
                <a:cs typeface="Arial" charset="0"/>
              </a:rPr>
              <a:t>pelaksanaan</a:t>
            </a:r>
            <a:r>
              <a:rPr lang="en-US" sz="2400" b="1" dirty="0" smtClean="0"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latin typeface="Arial" charset="0"/>
                <a:cs typeface="Arial" charset="0"/>
              </a:rPr>
              <a:t>jangka</a:t>
            </a:r>
            <a:r>
              <a:rPr lang="en-US" sz="2400" b="1" dirty="0" smtClean="0"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latin typeface="Arial" charset="0"/>
                <a:cs typeface="Arial" charset="0"/>
              </a:rPr>
              <a:t>panjang</a:t>
            </a:r>
            <a:r>
              <a:rPr lang="en-US" sz="2400" dirty="0" smtClean="0">
                <a:latin typeface="Arial" charset="0"/>
                <a:cs typeface="Arial" charset="0"/>
              </a:rPr>
              <a:t>, manager </a:t>
            </a:r>
            <a:r>
              <a:rPr lang="en-US" sz="2400" dirty="0" err="1" smtClean="0">
                <a:latin typeface="Arial" charset="0"/>
                <a:cs typeface="Arial" charset="0"/>
              </a:rPr>
              <a:t>keluarga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dapat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mengambil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pandangan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jangka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panjang</a:t>
            </a:r>
            <a:r>
              <a:rPr lang="en-US" sz="2400" dirty="0" smtClean="0">
                <a:latin typeface="Arial" charset="0"/>
                <a:cs typeface="Arial" charset="0"/>
              </a:rPr>
              <a:t> yang </a:t>
            </a:r>
            <a:r>
              <a:rPr lang="en-US" sz="2400" dirty="0" err="1" smtClean="0">
                <a:latin typeface="Arial" charset="0"/>
                <a:cs typeface="Arial" charset="0"/>
              </a:rPr>
              <a:t>lebih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mudah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dari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pada</a:t>
            </a:r>
            <a:r>
              <a:rPr lang="en-US" sz="2400" dirty="0" smtClean="0">
                <a:latin typeface="Arial" charset="0"/>
                <a:cs typeface="Arial" charset="0"/>
              </a:rPr>
              <a:t> manager </a:t>
            </a:r>
            <a:r>
              <a:rPr lang="en-US" sz="2400" dirty="0" err="1" smtClean="0">
                <a:latin typeface="Arial" charset="0"/>
                <a:cs typeface="Arial" charset="0"/>
              </a:rPr>
              <a:t>perusahaan</a:t>
            </a:r>
            <a:r>
              <a:rPr lang="en-US" sz="2400" dirty="0" smtClean="0">
                <a:latin typeface="Arial" charset="0"/>
                <a:cs typeface="Arial" charset="0"/>
              </a:rPr>
              <a:t> yang </a:t>
            </a:r>
            <a:r>
              <a:rPr lang="en-US" sz="2400" dirty="0" err="1" smtClean="0">
                <a:latin typeface="Arial" charset="0"/>
                <a:cs typeface="Arial" charset="0"/>
              </a:rPr>
              <a:t>dinilai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hasilnya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tiap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tahun</a:t>
            </a:r>
            <a:endParaRPr lang="en-US" sz="2400" dirty="0" smtClean="0">
              <a:latin typeface="Arial" charset="0"/>
              <a:cs typeface="Times New Roman" pitchFamily="18" charset="0"/>
            </a:endParaRPr>
          </a:p>
          <a:p>
            <a:pPr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b="1" dirty="0" err="1" smtClean="0">
                <a:latin typeface="Arial" charset="0"/>
                <a:cs typeface="Arial" charset="0"/>
              </a:rPr>
              <a:t>Memperluas</a:t>
            </a:r>
            <a:r>
              <a:rPr lang="en-US" sz="2400" b="1" dirty="0" smtClean="0">
                <a:latin typeface="Arial" charset="0"/>
                <a:cs typeface="Arial" charset="0"/>
              </a:rPr>
              <a:t> </a:t>
            </a:r>
            <a:r>
              <a:rPr lang="en-US" sz="2400" b="1" dirty="0" err="1" smtClean="0">
                <a:latin typeface="Arial" charset="0"/>
                <a:cs typeface="Arial" charset="0"/>
              </a:rPr>
              <a:t>kualitas</a:t>
            </a:r>
            <a:r>
              <a:rPr lang="en-US" sz="2400" dirty="0" smtClean="0">
                <a:latin typeface="Arial" charset="0"/>
                <a:cs typeface="Arial" charset="0"/>
              </a:rPr>
              <a:t>, </a:t>
            </a:r>
            <a:r>
              <a:rPr lang="en-US" sz="2400" dirty="0" err="1" smtClean="0">
                <a:latin typeface="Arial" charset="0"/>
                <a:cs typeface="Arial" charset="0"/>
              </a:rPr>
              <a:t>karena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mereka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memiliki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taruhan</a:t>
            </a:r>
            <a:r>
              <a:rPr lang="en-US" sz="2400" dirty="0" smtClean="0">
                <a:latin typeface="Arial" charset="0"/>
                <a:cs typeface="Arial" charset="0"/>
              </a:rPr>
              <a:t> di </a:t>
            </a:r>
            <a:r>
              <a:rPr lang="en-US" sz="2400" dirty="0" err="1" smtClean="0">
                <a:latin typeface="Arial" charset="0"/>
                <a:cs typeface="Arial" charset="0"/>
              </a:rPr>
              <a:t>dalam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memelihara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reputasi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keluarga</a:t>
            </a:r>
            <a:r>
              <a:rPr lang="en-US" sz="2400" dirty="0" smtClean="0">
                <a:latin typeface="Arial" charset="0"/>
                <a:cs typeface="Arial" charset="0"/>
              </a:rPr>
              <a:t>, </a:t>
            </a:r>
            <a:r>
              <a:rPr lang="en-US" sz="2400" dirty="0" err="1" smtClean="0">
                <a:latin typeface="Arial" charset="0"/>
                <a:cs typeface="Arial" charset="0"/>
              </a:rPr>
              <a:t>anggota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keluarga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mungkin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mempertahankan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tradisi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memberikan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kualitas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dan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nilai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bagi</a:t>
            </a:r>
            <a:r>
              <a:rPr lang="en-US" sz="2400" dirty="0" smtClean="0">
                <a:latin typeface="Arial" charset="0"/>
                <a:cs typeface="Arial" charset="0"/>
              </a:rPr>
              <a:t> </a:t>
            </a:r>
            <a:r>
              <a:rPr lang="en-US" sz="2400" dirty="0" err="1" smtClean="0">
                <a:latin typeface="Arial" charset="0"/>
                <a:cs typeface="Arial" charset="0"/>
              </a:rPr>
              <a:t>konsumen</a:t>
            </a:r>
            <a:r>
              <a:rPr lang="en-US" sz="2400" dirty="0" smtClean="0">
                <a:latin typeface="Arial" charset="0"/>
                <a:cs typeface="Arial" charset="0"/>
              </a:rPr>
              <a:t>.</a:t>
            </a:r>
            <a:endParaRPr lang="en-US" sz="2400" dirty="0" smtClean="0"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3662">
            <a:off x="-1410267" y="775647"/>
            <a:ext cx="6096000" cy="609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3662">
            <a:off x="-829661" y="1733907"/>
            <a:ext cx="4708391" cy="4708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8" y="2107535"/>
            <a:ext cx="2818126" cy="417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0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86" t="6369" b="16233"/>
          <a:stretch/>
        </p:blipFill>
        <p:spPr>
          <a:xfrm>
            <a:off x="0" y="642937"/>
            <a:ext cx="5927204" cy="6215063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399" y="704850"/>
            <a:ext cx="5943600" cy="762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latin typeface="Impact" panose="020B0806030902050204" pitchFamily="34" charset="0"/>
                <a:cs typeface="Times New Roman" pitchFamily="18" charset="0"/>
              </a:rPr>
              <a:t>FAKTOR PENYEBAB KEBERHASILAN DAN KEGAGALAN WIRAUSAHA</a:t>
            </a:r>
            <a:r>
              <a:rPr lang="en-US" sz="3600" dirty="0" smtClean="0">
                <a:latin typeface="Impact" panose="020B0806030902050204" pitchFamily="34" charset="0"/>
              </a:rPr>
              <a:t> 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057399" y="1714500"/>
            <a:ext cx="6719887" cy="4762500"/>
          </a:xfrm>
        </p:spPr>
        <p:txBody>
          <a:bodyPr>
            <a:normAutofit fontScale="92500"/>
          </a:bodyPr>
          <a:lstStyle/>
          <a:p>
            <a:pPr marL="377825" indent="-377825" algn="just">
              <a:lnSpc>
                <a:spcPct val="90000"/>
              </a:lnSpc>
            </a:pP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Keberhasilan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atau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kegagalan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wirausaha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sangat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tergantung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pada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kemampuan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pribadi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wirausaha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Ada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beberapa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faktor‑faktor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yang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menyebabkan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wirausaha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gagal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dalam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menjalankan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usaha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barunya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adalah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: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n-US" sz="2400" dirty="0" smtClean="0">
              <a:latin typeface="Arial" pitchFamily="34" charset="0"/>
            </a:endParaRPr>
          </a:p>
          <a:p>
            <a:pPr marL="854075" lvl="1" indent="-457200" algn="just">
              <a:lnSpc>
                <a:spcPct val="90000"/>
              </a:lnSpc>
              <a:buSzPct val="105000"/>
              <a:buFont typeface="Wingdings" pitchFamily="2" charset="2"/>
              <a:buAutoNum type="alphaLcPeriod"/>
            </a:pPr>
            <a:r>
              <a:rPr lang="en-US" sz="2200" b="1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Tidak</a:t>
            </a:r>
            <a:r>
              <a:rPr lang="en-US" sz="2200" b="1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kompeten</a:t>
            </a:r>
            <a:r>
              <a:rPr lang="en-US" sz="2200" b="1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dalam</a:t>
            </a:r>
            <a:r>
              <a:rPr lang="en-US" sz="2200" b="1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manajerial</a:t>
            </a:r>
            <a:r>
              <a:rPr lang="en-US" sz="2200" b="1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. </a:t>
            </a:r>
            <a:endParaRPr lang="en-US" sz="2200" b="1" dirty="0" smtClean="0">
              <a:solidFill>
                <a:schemeClr val="tx1"/>
              </a:solidFill>
              <a:latin typeface="Arial" pitchFamily="34" charset="0"/>
              <a:cs typeface="Times New Roman" pitchFamily="18" charset="0"/>
            </a:endParaRPr>
          </a:p>
          <a:p>
            <a:pPr marL="854075" lvl="1" indent="-457200" algn="just">
              <a:lnSpc>
                <a:spcPct val="90000"/>
              </a:lnSpc>
              <a:buSzPct val="105000"/>
              <a:buFont typeface="Wingdings" pitchFamily="2" charset="2"/>
              <a:buNone/>
            </a:pP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	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Tidak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kompeten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atau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tidak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memiliki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kemampuan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dan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pengetahuan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mengelola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usaha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merupakan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faktor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penyebab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utama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yang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membuat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perusahaan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kurang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berhasil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.</a:t>
            </a:r>
            <a:endParaRPr lang="en-US" sz="2200" dirty="0" smtClean="0">
              <a:solidFill>
                <a:schemeClr val="tx1"/>
              </a:solidFill>
              <a:latin typeface="Arial" pitchFamily="34" charset="0"/>
              <a:cs typeface="Times New Roman" pitchFamily="18" charset="0"/>
            </a:endParaRPr>
          </a:p>
          <a:p>
            <a:pPr marL="854075" lvl="1" indent="-457200" algn="just">
              <a:lnSpc>
                <a:spcPct val="90000"/>
              </a:lnSpc>
              <a:buSzPct val="105000"/>
              <a:buFont typeface="Wingdings" pitchFamily="2" charset="2"/>
              <a:buAutoNum type="alphaLcPeriod" startAt="2"/>
            </a:pPr>
            <a:r>
              <a:rPr lang="en-US" sz="2200" b="1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Kurang</a:t>
            </a:r>
            <a:r>
              <a:rPr lang="en-US" sz="2200" b="1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berpengalaman</a:t>
            </a:r>
            <a:r>
              <a:rPr lang="en-US" sz="2200" b="1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endParaRPr lang="en-US" sz="2200" b="1" dirty="0" smtClean="0">
              <a:solidFill>
                <a:schemeClr val="tx1"/>
              </a:solidFill>
              <a:latin typeface="Arial" pitchFamily="34" charset="0"/>
              <a:cs typeface="Times New Roman" pitchFamily="18" charset="0"/>
            </a:endParaRPr>
          </a:p>
          <a:p>
            <a:pPr marL="854075" lvl="1" indent="-457200" algn="just">
              <a:lnSpc>
                <a:spcPct val="90000"/>
              </a:lnSpc>
              <a:buSzPct val="105000"/>
              <a:buFont typeface="Wingdings" pitchFamily="2" charset="2"/>
              <a:buNone/>
            </a:pP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	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Baik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dalam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kemampuan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teknik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,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kemampuan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memvisualisasikan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usaha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,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kemampuan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mengkoordinasikan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,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keterampilan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mengelola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sumber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daya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manusia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,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maupun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kemampuan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mengintegrasikan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operasi</a:t>
            </a:r>
            <a:r>
              <a:rPr lang="en-US" sz="2200" dirty="0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perusahaan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.</a:t>
            </a:r>
            <a:endParaRPr lang="en-US" sz="2200" dirty="0" smtClean="0">
              <a:latin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3" y="1219200"/>
            <a:ext cx="2206940" cy="53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7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86" t="6369" b="16233"/>
          <a:stretch/>
        </p:blipFill>
        <p:spPr>
          <a:xfrm>
            <a:off x="0" y="642937"/>
            <a:ext cx="5927204" cy="6215063"/>
          </a:xfrm>
          <a:prstGeom prst="rect">
            <a:avLst/>
          </a:prstGeom>
        </p:spPr>
      </p:pic>
      <p:sp>
        <p:nvSpPr>
          <p:cNvPr id="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965278" y="1153236"/>
            <a:ext cx="6781800" cy="4953000"/>
          </a:xfrm>
        </p:spPr>
        <p:txBody>
          <a:bodyPr>
            <a:normAutofit fontScale="92500" lnSpcReduction="10000"/>
          </a:bodyPr>
          <a:lstStyle/>
          <a:p>
            <a:pPr marL="533400" indent="-533400" algn="just">
              <a:lnSpc>
                <a:spcPct val="90000"/>
              </a:lnSpc>
              <a:buClr>
                <a:schemeClr val="hlink"/>
              </a:buClr>
              <a:buSzPct val="105000"/>
              <a:buFontTx/>
              <a:buAutoNum type="alphaLcPeriod" startAt="3"/>
            </a:pP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Kurang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dapat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mengendalikan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keuangan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. </a:t>
            </a:r>
            <a:endParaRPr lang="en-US" sz="2200" b="1" dirty="0" smtClean="0">
              <a:cs typeface="Times New Roman" pitchFamily="18" charset="0"/>
            </a:endParaRPr>
          </a:p>
          <a:p>
            <a:pPr marL="533400" indent="-533400" algn="just">
              <a:lnSpc>
                <a:spcPct val="90000"/>
              </a:lnSpc>
              <a:buSzPct val="105000"/>
              <a:buFont typeface="Wingdings" pitchFamily="2" charset="2"/>
              <a:buNone/>
            </a:pP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	Agar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perusahaan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dapat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berhasil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dengan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baik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faktor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yang paling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utama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dalam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keuangan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adalah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memelihara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aliran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kas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Mengatur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pengeluaran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dan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penerimaan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secara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cermat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. </a:t>
            </a:r>
          </a:p>
          <a:p>
            <a:pPr marL="533400" indent="-533400" algn="just">
              <a:lnSpc>
                <a:spcPct val="90000"/>
              </a:lnSpc>
              <a:buSzPct val="105000"/>
              <a:buFont typeface="Wingdings" pitchFamily="2" charset="2"/>
              <a:buNone/>
            </a:pPr>
            <a:endParaRPr lang="en-US" sz="2200" dirty="0" smtClean="0">
              <a:cs typeface="Times New Roman" pitchFamily="18" charset="0"/>
            </a:endParaRPr>
          </a:p>
          <a:p>
            <a:pPr marL="533400" indent="-533400" algn="just">
              <a:lnSpc>
                <a:spcPct val="90000"/>
              </a:lnSpc>
              <a:buClr>
                <a:schemeClr val="hlink"/>
              </a:buClr>
              <a:buSzPct val="105000"/>
              <a:buFontTx/>
              <a:buAutoNum type="alphaLcPeriod" startAt="4"/>
            </a:pP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Gagal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dalam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perencanaan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. </a:t>
            </a:r>
            <a:endParaRPr lang="en-US" sz="2200" b="1" dirty="0" smtClean="0">
              <a:cs typeface="Times New Roman" pitchFamily="18" charset="0"/>
            </a:endParaRPr>
          </a:p>
          <a:p>
            <a:pPr marL="533400" indent="-533400" algn="just">
              <a:lnSpc>
                <a:spcPct val="90000"/>
              </a:lnSpc>
              <a:buSzPct val="105000"/>
              <a:buFont typeface="Wingdings" pitchFamily="2" charset="2"/>
              <a:buNone/>
            </a:pP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	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Perencanaan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merupakan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titik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awal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dari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suatu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kegiatan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sekali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gagal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dalam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perencanaan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maka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akan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mengalami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kesulitan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dalam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pelaksanaan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.</a:t>
            </a:r>
          </a:p>
          <a:p>
            <a:pPr marL="533400" indent="-533400" algn="just">
              <a:lnSpc>
                <a:spcPct val="90000"/>
              </a:lnSpc>
              <a:buSzPct val="105000"/>
              <a:buFont typeface="Wingdings" pitchFamily="2" charset="2"/>
              <a:buNone/>
            </a:pPr>
            <a:endParaRPr lang="en-US" sz="2200" dirty="0" smtClean="0">
              <a:cs typeface="Times New Roman" pitchFamily="18" charset="0"/>
            </a:endParaRPr>
          </a:p>
          <a:p>
            <a:pPr marL="533400" indent="-533400" algn="just">
              <a:lnSpc>
                <a:spcPct val="90000"/>
              </a:lnSpc>
              <a:buClr>
                <a:schemeClr val="hlink"/>
              </a:buClr>
              <a:buSzPct val="105000"/>
              <a:buFontTx/>
              <a:buAutoNum type="alphaLcPeriod" startAt="5"/>
            </a:pP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Lokasi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 yang </a:t>
            </a: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kurang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memadai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. </a:t>
            </a:r>
            <a:endParaRPr lang="en-US" sz="2200" b="1" dirty="0" smtClean="0">
              <a:cs typeface="Times New Roman" pitchFamily="18" charset="0"/>
            </a:endParaRPr>
          </a:p>
          <a:p>
            <a:pPr marL="533400" indent="-533400" algn="just">
              <a:lnSpc>
                <a:spcPct val="90000"/>
              </a:lnSpc>
              <a:buSzPct val="105000"/>
              <a:buFont typeface="Wingdings" pitchFamily="2" charset="2"/>
              <a:buNone/>
            </a:pP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	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Lokasi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usaha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yang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strategis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merupakan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faktor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yang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menentukan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keberhasilan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usaha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Lokasi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yang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tidak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strategis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dapat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mengakibatkan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perusahaan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sukar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beroperasi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karena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kurang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efisien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.</a:t>
            </a:r>
            <a:endParaRPr lang="en-US" sz="2200" dirty="0" smtClean="0">
              <a:cs typeface="Times New Roman" pitchFamily="18" charset="0"/>
            </a:endParaRPr>
          </a:p>
          <a:p>
            <a:pPr marL="533400" indent="-533400">
              <a:lnSpc>
                <a:spcPct val="90000"/>
              </a:lnSpc>
              <a:buSzPct val="105000"/>
            </a:pPr>
            <a:endParaRPr lang="en-US" sz="22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30" r="1"/>
          <a:stretch/>
        </p:blipFill>
        <p:spPr>
          <a:xfrm>
            <a:off x="-109181" y="1343736"/>
            <a:ext cx="2397840" cy="5138382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7798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86" t="6369" b="16233"/>
          <a:stretch/>
        </p:blipFill>
        <p:spPr>
          <a:xfrm flipH="1">
            <a:off x="3435757" y="-327547"/>
            <a:ext cx="5708243" cy="7069541"/>
          </a:xfrm>
          <a:prstGeom prst="rect">
            <a:avLst/>
          </a:prstGeom>
        </p:spPr>
      </p:pic>
      <p:sp>
        <p:nvSpPr>
          <p:cNvPr id="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40057" y="1087272"/>
            <a:ext cx="6552063" cy="4572000"/>
          </a:xfrm>
        </p:spPr>
        <p:txBody>
          <a:bodyPr>
            <a:noAutofit/>
          </a:bodyPr>
          <a:lstStyle/>
          <a:p>
            <a:pPr marL="533400" indent="-533400" algn="just" eaLnBrk="1" hangingPunct="1">
              <a:lnSpc>
                <a:spcPct val="90000"/>
              </a:lnSpc>
              <a:buClr>
                <a:schemeClr val="hlink"/>
              </a:buClr>
              <a:buSzPct val="105000"/>
              <a:buFontTx/>
              <a:buAutoNum type="alphaLcPeriod" startAt="6"/>
            </a:pP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Kurangnya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pengawasan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peralatan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. </a:t>
            </a:r>
            <a:endParaRPr lang="en-US" sz="2200" b="1" dirty="0" smtClean="0">
              <a:cs typeface="Times New Roman" pitchFamily="18" charset="0"/>
            </a:endParaRPr>
          </a:p>
          <a:p>
            <a:pPr marL="533400" indent="-533400" algn="just" eaLnBrk="1" hangingPunct="1">
              <a:lnSpc>
                <a:spcPct val="90000"/>
              </a:lnSpc>
              <a:buSzPct val="105000"/>
              <a:buFontTx/>
              <a:buNone/>
            </a:pP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	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Pengawasan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erat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kaitannya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dengan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efisiensi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dan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efektifitas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Kurang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pengawasan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dapat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mengakibatkan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penggunaan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alat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tidak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efisien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dan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tidak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efektif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.</a:t>
            </a:r>
          </a:p>
          <a:p>
            <a:pPr marL="533400" indent="-533400" algn="just" eaLnBrk="1" hangingPunct="1">
              <a:lnSpc>
                <a:spcPct val="90000"/>
              </a:lnSpc>
              <a:buClr>
                <a:schemeClr val="hlink"/>
              </a:buClr>
              <a:buSzPct val="105000"/>
              <a:buFontTx/>
              <a:buAutoNum type="alphaLcPeriod" startAt="7"/>
            </a:pP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Sikap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yang </a:t>
            </a: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kurang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sungguh‑sungguh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dalam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berusaha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. </a:t>
            </a:r>
            <a:endParaRPr lang="en-US" sz="2200" b="1" dirty="0" smtClean="0">
              <a:cs typeface="Times New Roman" pitchFamily="18" charset="0"/>
            </a:endParaRPr>
          </a:p>
          <a:p>
            <a:pPr marL="533400" indent="-533400" algn="just" eaLnBrk="1" hangingPunct="1">
              <a:lnSpc>
                <a:spcPct val="90000"/>
              </a:lnSpc>
              <a:buSzPct val="105000"/>
              <a:buFontTx/>
              <a:buNone/>
            </a:pP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	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Sikap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yang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setengah‑setengah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terhadap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usaha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akan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mengakibatkan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usaha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yang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dilakukan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menjadi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labil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dan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gagal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Dengan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sikap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setengah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hati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kemungkinan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gagal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adalah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besar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.</a:t>
            </a:r>
          </a:p>
          <a:p>
            <a:pPr marL="533400" indent="-533400" algn="just" eaLnBrk="1" hangingPunct="1">
              <a:lnSpc>
                <a:spcPct val="90000"/>
              </a:lnSpc>
              <a:buClr>
                <a:schemeClr val="hlink"/>
              </a:buClr>
              <a:buSzPct val="105000"/>
              <a:buFontTx/>
              <a:buAutoNum type="alphaLcPeriod" startAt="8"/>
            </a:pP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Ketidakmampuan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dalam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melakukan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peralihan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/</a:t>
            </a: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transisi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Arial Narrow" pitchFamily="34" charset="0"/>
                <a:cs typeface="Times New Roman" pitchFamily="18" charset="0"/>
              </a:rPr>
              <a:t>kewirausahaan</a:t>
            </a:r>
            <a:r>
              <a:rPr lang="en-US" sz="2200" b="1" dirty="0" smtClean="0">
                <a:latin typeface="Arial Narrow" pitchFamily="34" charset="0"/>
                <a:cs typeface="Times New Roman" pitchFamily="18" charset="0"/>
              </a:rPr>
              <a:t>.</a:t>
            </a:r>
            <a:endParaRPr lang="en-US" sz="2200" b="1" dirty="0" smtClean="0">
              <a:cs typeface="Times New Roman" pitchFamily="18" charset="0"/>
            </a:endParaRPr>
          </a:p>
          <a:p>
            <a:pPr marL="533400" indent="-533400" algn="just" eaLnBrk="1" hangingPunct="1">
              <a:lnSpc>
                <a:spcPct val="90000"/>
              </a:lnSpc>
              <a:buSzPct val="105000"/>
              <a:buFontTx/>
              <a:buNone/>
            </a:pP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	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Keberhasilan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dalam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berwirausaha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hanya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bisa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diperoleh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apabila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berani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mengadakan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perubahan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dan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mampu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membuat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peralihan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setiap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 Narrow" pitchFamily="34" charset="0"/>
                <a:cs typeface="Times New Roman" pitchFamily="18" charset="0"/>
              </a:rPr>
              <a:t>waktu</a:t>
            </a:r>
            <a:r>
              <a:rPr lang="en-US" sz="2200" dirty="0" smtClean="0">
                <a:latin typeface="Arial Narrow" pitchFamily="34" charset="0"/>
                <a:cs typeface="Times New Roman" pitchFamily="18" charset="0"/>
              </a:rPr>
              <a:t>.</a:t>
            </a:r>
            <a:endParaRPr lang="en-US" sz="2200" dirty="0" smtClean="0">
              <a:cs typeface="Times New Roman" pitchFamily="18" charset="0"/>
            </a:endParaRPr>
          </a:p>
          <a:p>
            <a:pPr marL="533400" indent="-533400" eaLnBrk="1" hangingPunct="1">
              <a:lnSpc>
                <a:spcPct val="90000"/>
              </a:lnSpc>
              <a:buSzPct val="105000"/>
              <a:buFontTx/>
              <a:buChar char="•"/>
            </a:pPr>
            <a:endParaRPr lang="en-US" sz="22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04" y="491319"/>
            <a:ext cx="3791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7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86" t="6369" b="16233"/>
          <a:stretch/>
        </p:blipFill>
        <p:spPr>
          <a:xfrm rot="21055024" flipH="1">
            <a:off x="2695028" y="-1868180"/>
            <a:ext cx="6976710" cy="86405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119116" y="866633"/>
            <a:ext cx="7219666" cy="5668963"/>
          </a:xfrm>
        </p:spPr>
        <p:txBody>
          <a:bodyPr>
            <a:normAutofit fontScale="92500" lnSpcReduction="20000"/>
          </a:bodyPr>
          <a:lstStyle/>
          <a:p>
            <a:pPr marL="377825" indent="-377825" algn="r" eaLnBrk="1" hangingPunct="1">
              <a:buFont typeface="Arial" pitchFamily="34" charset="0"/>
              <a:buNone/>
            </a:pPr>
            <a:r>
              <a:rPr lang="en-US" sz="2800" b="1" dirty="0" smtClean="0">
                <a:latin typeface="Arial" pitchFamily="34" charset="0"/>
                <a:cs typeface="Times New Roman" pitchFamily="18" charset="0"/>
              </a:rPr>
              <a:t>BEBERAPA POTENSI YANG MEMBUAT SESEORANG MUNDUR DARI </a:t>
            </a:r>
            <a:r>
              <a:rPr lang="en-US" sz="2800" b="1" dirty="0" smtClean="0">
                <a:latin typeface="Arial" pitchFamily="34" charset="0"/>
                <a:cs typeface="Times New Roman" pitchFamily="18" charset="0"/>
              </a:rPr>
              <a:t>KEWIRAUSAHAAN</a:t>
            </a:r>
          </a:p>
          <a:p>
            <a:pPr marL="0" indent="0" algn="ctr" eaLnBrk="1" hangingPunct="1">
              <a:buFont typeface="Arial" pitchFamily="34" charset="0"/>
              <a:buNone/>
            </a:pPr>
            <a:endParaRPr lang="en-US" b="1" dirty="0">
              <a:latin typeface="Arial" pitchFamily="34" charset="0"/>
              <a:cs typeface="Times New Roman" pitchFamily="18" charset="0"/>
            </a:endParaRPr>
          </a:p>
          <a:p>
            <a:pPr marL="0" indent="0" eaLnBrk="1" hangingPunct="1">
              <a:buFont typeface="Arial" pitchFamily="34" charset="0"/>
              <a:buNone/>
            </a:pP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A.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Pendapatan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yang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tidak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menentu</a:t>
            </a:r>
            <a:endParaRPr lang="en-US" sz="2400" dirty="0" smtClean="0">
              <a:latin typeface="Arial" pitchFamily="34" charset="0"/>
              <a:cs typeface="Times New Roman" pitchFamily="18" charset="0"/>
            </a:endParaRPr>
          </a:p>
          <a:p>
            <a:pPr marL="573088" indent="-231775" algn="just">
              <a:spcBef>
                <a:spcPct val="20000"/>
              </a:spcBef>
              <a:buSzPct val="85000"/>
            </a:pPr>
            <a:r>
              <a:rPr lang="en-US" sz="2200" dirty="0" err="1">
                <a:latin typeface="Arial" pitchFamily="34" charset="0"/>
                <a:cs typeface="Times New Roman" pitchFamily="18" charset="0"/>
              </a:rPr>
              <a:t>Baik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pada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tahap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awal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maupun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tahap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pertumbuhan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dalam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bisnis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tidak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ada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jaminan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untuk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terus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memperoleh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pendapatan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yang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berkesinambungan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Dalam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bisnis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sewaktu‑waktu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kita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dapat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rugi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atau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untung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Kondisi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ketidaktentuan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ini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menjadi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potensi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seseorang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mundur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dari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kegiatan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berwirausaha</a:t>
            </a:r>
            <a:endParaRPr lang="en-US" sz="2200" dirty="0">
              <a:latin typeface="Arial" pitchFamily="34" charset="0"/>
              <a:cs typeface="Times New Roman" pitchFamily="18" charset="0"/>
            </a:endParaRPr>
          </a:p>
          <a:p>
            <a:pPr marL="0" indent="0" algn="just">
              <a:spcBef>
                <a:spcPct val="20000"/>
              </a:spcBef>
              <a:buSzPct val="85000"/>
              <a:buNone/>
            </a:pPr>
            <a:endParaRPr lang="en-US" sz="2200" dirty="0">
              <a:latin typeface="Arial" pitchFamily="34" charset="0"/>
              <a:cs typeface="Times New Roman" pitchFamily="18" charset="0"/>
            </a:endParaRPr>
          </a:p>
          <a:p>
            <a:pPr marL="0" indent="0" algn="just">
              <a:spcBef>
                <a:spcPct val="20000"/>
              </a:spcBef>
              <a:buSzPct val="85000"/>
              <a:buNone/>
            </a:pP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B. </a:t>
            </a:r>
            <a:r>
              <a:rPr lang="en-US" sz="2400" dirty="0" err="1" smtClean="0">
                <a:latin typeface="Arial" pitchFamily="34" charset="0"/>
                <a:cs typeface="Times New Roman" pitchFamily="18" charset="0"/>
              </a:rPr>
              <a:t>Kerugian</a:t>
            </a:r>
            <a:r>
              <a:rPr lang="en-US" sz="24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rial" pitchFamily="34" charset="0"/>
                <a:cs typeface="Times New Roman" pitchFamily="18" charset="0"/>
              </a:rPr>
              <a:t>akibat</a:t>
            </a:r>
            <a:r>
              <a:rPr lang="en-US" sz="24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rial" pitchFamily="34" charset="0"/>
                <a:cs typeface="Times New Roman" pitchFamily="18" charset="0"/>
              </a:rPr>
              <a:t>hilangnya</a:t>
            </a:r>
            <a:r>
              <a:rPr lang="en-US" sz="2400" dirty="0">
                <a:latin typeface="Arial" pitchFamily="34" charset="0"/>
                <a:cs typeface="Times New Roman" pitchFamily="18" charset="0"/>
              </a:rPr>
              <a:t> modal </a:t>
            </a:r>
            <a:r>
              <a:rPr lang="en-US" sz="2400" dirty="0" err="1">
                <a:latin typeface="Arial" pitchFamily="34" charset="0"/>
                <a:cs typeface="Times New Roman" pitchFamily="18" charset="0"/>
              </a:rPr>
              <a:t>investasi</a:t>
            </a:r>
            <a:r>
              <a:rPr lang="en-US" sz="2400" dirty="0">
                <a:latin typeface="Arial" pitchFamily="34" charset="0"/>
                <a:cs typeface="Times New Roman" pitchFamily="18" charset="0"/>
              </a:rPr>
              <a:t>. </a:t>
            </a:r>
          </a:p>
          <a:p>
            <a:pPr marL="573088" indent="-231775" algn="just">
              <a:spcBef>
                <a:spcPct val="20000"/>
              </a:spcBef>
              <a:buSzPct val="85000"/>
            </a:pPr>
            <a:r>
              <a:rPr lang="en-US" sz="2200" dirty="0">
                <a:latin typeface="Arial" pitchFamily="34" charset="0"/>
                <a:cs typeface="Times New Roman" pitchFamily="18" charset="0"/>
              </a:rPr>
              <a:t>Tingkat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kegagalan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bagi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usaha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baru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sangatlah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tinggi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. Dari data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diketahui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bahwa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tingkat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mortalitas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/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kegagalan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usaha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kecil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di Indonesia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mencapai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78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persen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Kegagalan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investasi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mengakibatkan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seseorang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mundur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dari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kegiatan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berwirausaha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Padahal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bagi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seorang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wirausaha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kegagalan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sebaiknya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dipandang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sebagai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Arial" pitchFamily="34" charset="0"/>
                <a:cs typeface="Times New Roman" pitchFamily="18" charset="0"/>
              </a:rPr>
              <a:t>pelajaran</a:t>
            </a:r>
            <a:r>
              <a:rPr lang="en-US" sz="22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Times New Roman" pitchFamily="18" charset="0"/>
              </a:rPr>
              <a:t>berharga</a:t>
            </a:r>
            <a:endParaRPr lang="en-US" sz="2200" dirty="0">
              <a:latin typeface="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44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86" t="6369" b="16233"/>
          <a:stretch/>
        </p:blipFill>
        <p:spPr>
          <a:xfrm rot="21055024" flipH="1">
            <a:off x="2613141" y="738542"/>
            <a:ext cx="6976710" cy="86405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627796" y="2031244"/>
            <a:ext cx="7615451" cy="2404280"/>
          </a:xfrm>
        </p:spPr>
        <p:txBody>
          <a:bodyPr>
            <a:normAutofit/>
          </a:bodyPr>
          <a:lstStyle/>
          <a:p>
            <a:pPr marL="395288" indent="-395288" eaLnBrk="1" hangingPunct="1">
              <a:buFont typeface="Arial" pitchFamily="34" charset="0"/>
              <a:buNone/>
            </a:pPr>
            <a:r>
              <a:rPr lang="en-US" sz="2200" dirty="0" smtClean="0">
                <a:latin typeface="Arial" pitchFamily="34" charset="0"/>
                <a:cs typeface="Times New Roman" pitchFamily="18" charset="0"/>
              </a:rPr>
              <a:t>C</a:t>
            </a:r>
            <a:r>
              <a:rPr lang="en-US" sz="2800" dirty="0" smtClean="0">
                <a:latin typeface="Arial" pitchFamily="34" charset="0"/>
                <a:cs typeface="Times New Roman" pitchFamily="18" charset="0"/>
              </a:rPr>
              <a:t> .</a:t>
            </a:r>
            <a:r>
              <a:rPr lang="en-US" sz="2200" dirty="0" err="1" smtClean="0">
                <a:latin typeface="Arial" pitchFamily="34" charset="0"/>
                <a:cs typeface="Times New Roman" pitchFamily="18" charset="0"/>
              </a:rPr>
              <a:t>Kualitas</a:t>
            </a:r>
            <a:r>
              <a:rPr lang="en-US" sz="22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Times New Roman" pitchFamily="18" charset="0"/>
              </a:rPr>
              <a:t>kehidupan</a:t>
            </a:r>
            <a:r>
              <a:rPr lang="en-US" sz="2200" dirty="0" smtClean="0">
                <a:latin typeface="Arial" pitchFamily="34" charset="0"/>
                <a:cs typeface="Times New Roman" pitchFamily="18" charset="0"/>
              </a:rPr>
              <a:t> yang </a:t>
            </a:r>
            <a:r>
              <a:rPr lang="en-US" sz="2200" dirty="0" err="1" smtClean="0">
                <a:latin typeface="Arial" pitchFamily="34" charset="0"/>
                <a:cs typeface="Times New Roman" pitchFamily="18" charset="0"/>
              </a:rPr>
              <a:t>tetap</a:t>
            </a:r>
            <a:r>
              <a:rPr lang="en-US" sz="22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Times New Roman" pitchFamily="18" charset="0"/>
              </a:rPr>
              <a:t>rendah</a:t>
            </a:r>
            <a:r>
              <a:rPr lang="en-US" sz="22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Times New Roman" pitchFamily="18" charset="0"/>
              </a:rPr>
              <a:t>meskipun</a:t>
            </a:r>
            <a:r>
              <a:rPr lang="en-US" sz="22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Times New Roman" pitchFamily="18" charset="0"/>
              </a:rPr>
              <a:t>usahanya</a:t>
            </a:r>
            <a:r>
              <a:rPr lang="en-US" sz="22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Times New Roman" pitchFamily="18" charset="0"/>
              </a:rPr>
              <a:t>mantap</a:t>
            </a:r>
            <a:r>
              <a:rPr lang="en-US" sz="2200" dirty="0" smtClean="0">
                <a:latin typeface="Arial" pitchFamily="34" charset="0"/>
                <a:cs typeface="Times New Roman" pitchFamily="18" charset="0"/>
              </a:rPr>
              <a:t>. </a:t>
            </a:r>
          </a:p>
          <a:p>
            <a:pPr marL="682625" indent="-287338" eaLnBrk="1" hangingPunct="1"/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Kualitas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kehidupan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yang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tidak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segera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meningkat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dalam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usaha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akan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mengakibatkan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seseorang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mundur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dari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kegiatan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berwirausaha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.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Misalnya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pedagang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yang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kualitas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kehidupannya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tidak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meningkat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maka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akan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mundur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dari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usaha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dagangnya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dan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masuk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ke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err="1" smtClean="0">
                <a:latin typeface="Arial" pitchFamily="34" charset="0"/>
                <a:cs typeface="Times New Roman" pitchFamily="18" charset="0"/>
              </a:rPr>
              <a:t>usaha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900" dirty="0" smtClean="0">
                <a:latin typeface="Arial" pitchFamily="34" charset="0"/>
                <a:cs typeface="Times New Roman" pitchFamily="18" charset="0"/>
              </a:rPr>
              <a:t>lain</a:t>
            </a:r>
            <a:endParaRPr lang="en-US" sz="1900" dirty="0" smtClean="0">
              <a:latin typeface="Arial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88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74961"/>
            <a:ext cx="9144000" cy="1596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449">
            <a:off x="314805" y="1921653"/>
            <a:ext cx="8269133" cy="37469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19031" y="3011690"/>
            <a:ext cx="38697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bg1"/>
                </a:solidFill>
                <a:effectLst/>
                <a:latin typeface="Impact" panose="020B0806030902050204" pitchFamily="34" charset="0"/>
              </a:rPr>
              <a:t>Terima</a:t>
            </a:r>
            <a:r>
              <a:rPr lang="en-US" sz="5400" b="0" cap="none" spc="0" dirty="0" smtClean="0">
                <a:ln w="0"/>
                <a:solidFill>
                  <a:schemeClr val="bg1"/>
                </a:solidFill>
                <a:effectLst/>
                <a:latin typeface="Impact" panose="020B0806030902050204" pitchFamily="34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bg1"/>
                </a:solidFill>
                <a:effectLst/>
                <a:latin typeface="Impact" panose="020B0806030902050204" pitchFamily="34" charset="0"/>
              </a:rPr>
              <a:t>Kasih</a:t>
            </a:r>
            <a:endParaRPr lang="en-US" sz="5400" b="0" cap="none" spc="0" dirty="0">
              <a:ln w="0"/>
              <a:solidFill>
                <a:schemeClr val="bg1"/>
              </a:solidFill>
              <a:effectLst/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37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 rot="21244681">
            <a:off x="1772911" y="914154"/>
            <a:ext cx="7979096" cy="99304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21254168">
            <a:off x="2100360" y="1025953"/>
            <a:ext cx="61988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400" dirty="0" smtClean="0">
                <a:solidFill>
                  <a:srgbClr val="FFFF00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rPr>
              <a:t>Ada </a:t>
            </a:r>
            <a:r>
              <a:rPr lang="en-US" altLang="ko-KR" sz="4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rPr>
              <a:t>Tiga</a:t>
            </a:r>
            <a:r>
              <a:rPr lang="en-US" altLang="ko-KR" sz="4400" dirty="0" smtClean="0">
                <a:solidFill>
                  <a:srgbClr val="FFFF00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4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rPr>
              <a:t>Jenis</a:t>
            </a:r>
            <a:r>
              <a:rPr lang="en-US" altLang="ko-KR" sz="4400" dirty="0" smtClean="0">
                <a:solidFill>
                  <a:srgbClr val="FFFF00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44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rPr>
              <a:t>Wirausaha</a:t>
            </a:r>
            <a:r>
              <a:rPr lang="en-US" altLang="ko-KR" sz="4400" dirty="0" smtClean="0">
                <a:solidFill>
                  <a:srgbClr val="FFFF00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 rot="21230181">
            <a:off x="2162418" y="2016268"/>
            <a:ext cx="7110473" cy="457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2800" dirty="0" smtClean="0">
                <a:solidFill>
                  <a:srgbClr val="FF0000"/>
                </a:solidFill>
                <a:latin typeface="Impact" panose="020B0806030902050204" pitchFamily="34" charset="0"/>
                <a:ea typeface="Gulim" pitchFamily="34" charset="-127"/>
              </a:rPr>
              <a:t>1.Necessity Entrepreneur</a:t>
            </a:r>
          </a:p>
          <a:p>
            <a:pPr algn="l"/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yaitu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menjadi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wirausaha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karena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terpaksa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desakan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kebutuhan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hidup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/>
            <a:r>
              <a:rPr lang="en-US" altLang="ko-KR" sz="2800" dirty="0" smtClean="0">
                <a:solidFill>
                  <a:srgbClr val="FF0000"/>
                </a:solidFill>
                <a:latin typeface="Impact" panose="020B0806030902050204" pitchFamily="34" charset="0"/>
                <a:ea typeface="Gulim" pitchFamily="34" charset="-127"/>
              </a:rPr>
              <a:t>2.Replicative Entrepreneur</a:t>
            </a:r>
            <a:r>
              <a:rPr lang="en-US" altLang="ko-KR" sz="2800" dirty="0" smtClean="0">
                <a:latin typeface="Impact" panose="020B0806030902050204" pitchFamily="34" charset="0"/>
                <a:ea typeface="Gulim" pitchFamily="34" charset="-127"/>
              </a:rPr>
              <a:t>, </a:t>
            </a:r>
          </a:p>
          <a:p>
            <a:pPr algn="l"/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yang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cenderung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meniru-niru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bisnis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sedang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ngetren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sehingga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rawan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terhadap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persaingan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kejatuhan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/>
            <a:r>
              <a:rPr lang="en-US" altLang="ko-KR" sz="2800" dirty="0" smtClean="0">
                <a:solidFill>
                  <a:srgbClr val="FF0000"/>
                </a:solidFill>
                <a:latin typeface="Impact" panose="020B0806030902050204" pitchFamily="34" charset="0"/>
                <a:ea typeface="Gulim" pitchFamily="34" charset="-127"/>
              </a:rPr>
              <a:t>3.Innovative Entrepreneur</a:t>
            </a:r>
            <a:r>
              <a:rPr lang="en-US" altLang="ko-KR" sz="2800" dirty="0" smtClean="0">
                <a:latin typeface="Impact" panose="020B0806030902050204" pitchFamily="34" charset="0"/>
                <a:ea typeface="Gulim" pitchFamily="34" charset="-127"/>
              </a:rPr>
              <a:t>, </a:t>
            </a:r>
          </a:p>
          <a:p>
            <a:pPr algn="l"/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wirausaha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inovatif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terus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berpikir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kreatif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dlm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melihat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peluang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usaha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meningkatkannya</a:t>
            </a:r>
            <a:r>
              <a:rPr lang="en-US" altLang="ko-KR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3277">
            <a:off x="-2745227" y="2254795"/>
            <a:ext cx="66675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5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92" y="5394496"/>
            <a:ext cx="3821372" cy="292700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-675569"/>
            <a:ext cx="9321440" cy="2770499"/>
            <a:chOff x="0" y="-675569"/>
            <a:chExt cx="9321440" cy="2770499"/>
          </a:xfrm>
        </p:grpSpPr>
        <p:sp>
          <p:nvSpPr>
            <p:cNvPr id="5" name="Rounded Rectangle 4"/>
            <p:cNvSpPr/>
            <p:nvPr/>
          </p:nvSpPr>
          <p:spPr>
            <a:xfrm rot="5400000">
              <a:off x="-921224" y="245658"/>
              <a:ext cx="2770495" cy="9280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 rot="5400000">
              <a:off x="6826" y="245657"/>
              <a:ext cx="2770495" cy="9280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 rot="5400000">
              <a:off x="941699" y="238832"/>
              <a:ext cx="2770495" cy="941697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 rot="5400000">
              <a:off x="1876573" y="245655"/>
              <a:ext cx="2770495" cy="9280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 rot="5400000">
              <a:off x="2811446" y="238834"/>
              <a:ext cx="2770495" cy="94169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 rot="5400000">
              <a:off x="3746321" y="245657"/>
              <a:ext cx="2770495" cy="9280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 rot="5400000">
              <a:off x="4681194" y="238832"/>
              <a:ext cx="2770495" cy="941697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 rot="5400000">
              <a:off x="5616068" y="245655"/>
              <a:ext cx="2770495" cy="9280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6544118" y="245657"/>
              <a:ext cx="2770495" cy="9280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 rot="5400000">
              <a:off x="7472168" y="245656"/>
              <a:ext cx="2770495" cy="9280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783897" y="417291"/>
            <a:ext cx="56132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KOMPETENSI WIRAUSAHA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9557" y="2259673"/>
            <a:ext cx="809312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rial" pitchFamily="34" charset="0"/>
              </a:rPr>
              <a:t>Seorang</a:t>
            </a:r>
            <a:r>
              <a:rPr lang="en-US" sz="2400" dirty="0">
                <a:latin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</a:rPr>
              <a:t>wirausaha</a:t>
            </a:r>
            <a:r>
              <a:rPr lang="en-US" sz="2400" dirty="0">
                <a:latin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</a:rPr>
              <a:t>membutuhkan</a:t>
            </a:r>
            <a:r>
              <a:rPr lang="en-US" sz="2400" dirty="0">
                <a:latin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</a:rPr>
              <a:t>kompetensi</a:t>
            </a:r>
            <a:r>
              <a:rPr lang="en-US" sz="2400" dirty="0">
                <a:latin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</a:rPr>
              <a:t>sebagai</a:t>
            </a:r>
            <a:r>
              <a:rPr lang="en-US" sz="2400" dirty="0">
                <a:latin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</a:rPr>
              <a:t>berikut</a:t>
            </a:r>
            <a:r>
              <a:rPr lang="en-US" sz="2400" dirty="0">
                <a:latin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</a:rPr>
              <a:t>:</a:t>
            </a:r>
          </a:p>
          <a:p>
            <a:pPr marL="457200" indent="-457200" algn="just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err="1">
                <a:latin typeface="Arial Rounded MT Bold" panose="020F0704030504030204" pitchFamily="34" charset="0"/>
              </a:rPr>
              <a:t>Kemampuan</a:t>
            </a:r>
            <a:r>
              <a:rPr lang="en-US" sz="2000" dirty="0">
                <a:latin typeface="Arial Rounded MT Bold" panose="020F0704030504030204" pitchFamily="34" charset="0"/>
              </a:rPr>
              <a:t> </a:t>
            </a:r>
            <a:r>
              <a:rPr lang="en-US" sz="2000" dirty="0" err="1">
                <a:latin typeface="Arial Rounded MT Bold" panose="020F0704030504030204" pitchFamily="34" charset="0"/>
              </a:rPr>
              <a:t>Teknik</a:t>
            </a:r>
            <a:r>
              <a:rPr lang="en-US" sz="2000" b="1" dirty="0">
                <a:latin typeface="Arial Rounded MT Bold" panose="020F0704030504030204" pitchFamily="34" charset="0"/>
              </a:rPr>
              <a:t>,</a:t>
            </a:r>
            <a:r>
              <a:rPr lang="en-US" sz="2000" dirty="0">
                <a:latin typeface="Arial Rounded MT Bold" panose="020F0704030504030204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yaitu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kemampuan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tentang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bagaimana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memproduksi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barang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dan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jasa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serta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cara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</a:rPr>
              <a:t>menyajikannya</a:t>
            </a:r>
            <a:r>
              <a:rPr lang="en-US" sz="2000" dirty="0" smtClean="0">
                <a:latin typeface="Arial" pitchFamily="34" charset="0"/>
              </a:rPr>
              <a:t>.</a:t>
            </a:r>
            <a:endParaRPr lang="en-US" sz="2000" dirty="0">
              <a:latin typeface="Arial" pitchFamily="34" charset="0"/>
            </a:endParaRPr>
          </a:p>
          <a:p>
            <a:pPr marL="457200" indent="-457200" algn="just">
              <a:spcBef>
                <a:spcPct val="20000"/>
              </a:spcBef>
              <a:tabLst>
                <a:tab pos="463550" algn="l"/>
              </a:tabLst>
            </a:pPr>
            <a:r>
              <a:rPr lang="en-US" sz="2000" b="1" dirty="0">
                <a:latin typeface="Arial" pitchFamily="34" charset="0"/>
              </a:rPr>
              <a:t>2.  	</a:t>
            </a:r>
            <a:r>
              <a:rPr lang="en-US" sz="2000" dirty="0" err="1" smtClean="0">
                <a:latin typeface="Arial Rounded MT Bold" panose="020F0704030504030204" pitchFamily="34" charset="0"/>
              </a:rPr>
              <a:t>Kemampuan</a:t>
            </a:r>
            <a:r>
              <a:rPr lang="en-US" sz="2000" dirty="0" smtClean="0">
                <a:latin typeface="Arial Rounded MT Bold" panose="020F0704030504030204" pitchFamily="34" charset="0"/>
              </a:rPr>
              <a:t> </a:t>
            </a:r>
            <a:r>
              <a:rPr lang="en-US" sz="2000" dirty="0" err="1">
                <a:latin typeface="Arial Rounded MT Bold" panose="020F0704030504030204" pitchFamily="34" charset="0"/>
              </a:rPr>
              <a:t>Pemasaran</a:t>
            </a:r>
            <a:r>
              <a:rPr lang="en-US" sz="2000" b="1" dirty="0">
                <a:latin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</a:rPr>
              <a:t>yaitu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kemampuan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tentang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bagaimana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menemukan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pasar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dan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pelanggan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serta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harga</a:t>
            </a:r>
            <a:r>
              <a:rPr lang="en-US" sz="2000" dirty="0">
                <a:latin typeface="Arial" pitchFamily="34" charset="0"/>
              </a:rPr>
              <a:t> yang </a:t>
            </a:r>
            <a:r>
              <a:rPr lang="en-US" sz="2000" dirty="0" err="1" smtClean="0">
                <a:latin typeface="Arial" pitchFamily="34" charset="0"/>
              </a:rPr>
              <a:t>tepat</a:t>
            </a:r>
            <a:endParaRPr lang="en-US" sz="2000" dirty="0">
              <a:latin typeface="Arial" pitchFamily="34" charset="0"/>
            </a:endParaRPr>
          </a:p>
          <a:p>
            <a:pPr marL="457200" indent="-457200" algn="just">
              <a:spcBef>
                <a:spcPct val="20000"/>
              </a:spcBef>
              <a:tabLst>
                <a:tab pos="395288" algn="l"/>
              </a:tabLst>
            </a:pPr>
            <a:r>
              <a:rPr lang="en-US" sz="2000" b="1" dirty="0">
                <a:latin typeface="Arial" pitchFamily="34" charset="0"/>
              </a:rPr>
              <a:t>3. </a:t>
            </a:r>
            <a:r>
              <a:rPr lang="en-US" sz="2000" b="1" dirty="0" smtClean="0">
                <a:latin typeface="Arial" pitchFamily="34" charset="0"/>
              </a:rPr>
              <a:t>		</a:t>
            </a:r>
            <a:r>
              <a:rPr lang="en-US" sz="2000" b="1" dirty="0" err="1" smtClean="0">
                <a:latin typeface="Arial" pitchFamily="34" charset="0"/>
              </a:rPr>
              <a:t>Kemampuan</a:t>
            </a:r>
            <a:r>
              <a:rPr lang="en-US" sz="2000" b="1" dirty="0" smtClean="0">
                <a:latin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</a:rPr>
              <a:t>Finansial</a:t>
            </a:r>
            <a:r>
              <a:rPr lang="en-US" sz="2000" b="1" dirty="0">
                <a:latin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</a:rPr>
              <a:t>yaitu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kemampuan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tentang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bagaimana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memperoleh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sumber-sumber</a:t>
            </a:r>
            <a:r>
              <a:rPr lang="en-US" sz="2000" dirty="0">
                <a:latin typeface="Arial" pitchFamily="34" charset="0"/>
              </a:rPr>
              <a:t> dana </a:t>
            </a:r>
            <a:r>
              <a:rPr lang="en-US" sz="2000" dirty="0" err="1">
                <a:latin typeface="Arial" pitchFamily="34" charset="0"/>
              </a:rPr>
              <a:t>dan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cara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</a:rPr>
              <a:t>menggunakannya</a:t>
            </a:r>
            <a:endParaRPr lang="en-US" sz="2000" dirty="0">
              <a:latin typeface="Arial" pitchFamily="34" charset="0"/>
            </a:endParaRPr>
          </a:p>
          <a:p>
            <a:pPr marL="457200" indent="-457200" algn="just">
              <a:spcBef>
                <a:spcPct val="20000"/>
              </a:spcBef>
              <a:tabLst>
                <a:tab pos="463550" algn="l"/>
              </a:tabLst>
            </a:pPr>
            <a:r>
              <a:rPr lang="en-US" sz="2000" b="1" dirty="0">
                <a:latin typeface="Arial" pitchFamily="34" charset="0"/>
              </a:rPr>
              <a:t>4.   </a:t>
            </a:r>
            <a:r>
              <a:rPr lang="en-US" sz="2000" b="1" dirty="0" smtClean="0">
                <a:latin typeface="Arial" pitchFamily="34" charset="0"/>
              </a:rPr>
              <a:t>	</a:t>
            </a:r>
            <a:r>
              <a:rPr lang="en-US" sz="2000" b="1" dirty="0" err="1" smtClean="0">
                <a:latin typeface="Arial" pitchFamily="34" charset="0"/>
              </a:rPr>
              <a:t>Kemampuan</a:t>
            </a:r>
            <a:r>
              <a:rPr lang="en-US" sz="2000" b="1" dirty="0" smtClean="0">
                <a:latin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</a:rPr>
              <a:t>Hubungan</a:t>
            </a:r>
            <a:r>
              <a:rPr lang="en-US" sz="2000" b="1" dirty="0">
                <a:latin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</a:rPr>
              <a:t>yaitu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kemampuan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tentang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bagaimana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cara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mencari</a:t>
            </a:r>
            <a:r>
              <a:rPr lang="en-US" sz="2000" dirty="0">
                <a:latin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</a:rPr>
              <a:t>memelihara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dan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mengembangkan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relasi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dan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kemampuan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komunikasi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serta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</a:rPr>
              <a:t>negosiasi</a:t>
            </a:r>
            <a:endParaRPr lang="en-US" sz="2000" dirty="0">
              <a:latin typeface="Arial" pitchFamily="34" charset="0"/>
            </a:endParaRPr>
          </a:p>
          <a:p>
            <a:pPr algn="just"/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7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648">
            <a:off x="-1791265" y="-342900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648">
            <a:off x="6036506" y="2154356"/>
            <a:ext cx="6858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85357" y="1656475"/>
            <a:ext cx="4655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INSTING USAHA / BISNIS ?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651" y="-157163"/>
            <a:ext cx="2338855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57275" y="2479239"/>
            <a:ext cx="60693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Kemampuan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solidFill>
                  <a:srgbClr val="FF0000"/>
                </a:solidFill>
                <a:latin typeface="Comic Sans MS" pitchFamily="66" charset="0"/>
                <a:ea typeface="Gulim" pitchFamily="34" charset="-127"/>
              </a:rPr>
              <a:t>membaca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pasar</a:t>
            </a:r>
            <a:endParaRPr lang="en-US" altLang="ko-KR" sz="2400" dirty="0">
              <a:latin typeface="Comic Sans MS" pitchFamily="66" charset="0"/>
              <a:ea typeface="Gulim" pitchFamily="34" charset="-127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Kemampuan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solidFill>
                  <a:srgbClr val="FF0000"/>
                </a:solidFill>
                <a:latin typeface="Comic Sans MS" pitchFamily="66" charset="0"/>
                <a:ea typeface="Gulim" pitchFamily="34" charset="-127"/>
              </a:rPr>
              <a:t>negoisasi</a:t>
            </a:r>
            <a:r>
              <a:rPr lang="en-US" altLang="ko-KR" sz="2400" dirty="0">
                <a:solidFill>
                  <a:srgbClr val="FF0000"/>
                </a:solidFill>
                <a:latin typeface="Comic Sans MS" pitchFamily="66" charset="0"/>
                <a:ea typeface="Gulim" pitchFamily="34" charset="-127"/>
              </a:rPr>
              <a:t> / </a:t>
            </a:r>
            <a:r>
              <a:rPr lang="en-US" altLang="ko-KR" sz="2400" dirty="0" err="1">
                <a:solidFill>
                  <a:srgbClr val="FF0000"/>
                </a:solidFill>
                <a:latin typeface="Comic Sans MS" pitchFamily="66" charset="0"/>
                <a:ea typeface="Gulim" pitchFamily="34" charset="-127"/>
              </a:rPr>
              <a:t>tawar</a:t>
            </a:r>
            <a:r>
              <a:rPr lang="en-US" altLang="ko-KR" sz="2400" dirty="0">
                <a:solidFill>
                  <a:srgbClr val="FF0000"/>
                </a:solidFill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solidFill>
                  <a:srgbClr val="FF0000"/>
                </a:solidFill>
                <a:latin typeface="Comic Sans MS" pitchFamily="66" charset="0"/>
                <a:ea typeface="Gulim" pitchFamily="34" charset="-127"/>
              </a:rPr>
              <a:t>menawar</a:t>
            </a:r>
            <a:endParaRPr lang="en-US" altLang="ko-KR" sz="2400" dirty="0">
              <a:solidFill>
                <a:srgbClr val="FF0000"/>
              </a:solidFill>
              <a:latin typeface="Comic Sans MS" pitchFamily="66" charset="0"/>
              <a:ea typeface="Gulim" pitchFamily="34" charset="-127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Kemampuan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menentukan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kapan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dapat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mengambil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keuntungan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/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tidak</a:t>
            </a:r>
            <a:endParaRPr lang="en-US" altLang="ko-KR" sz="2400" dirty="0">
              <a:latin typeface="Comic Sans MS" pitchFamily="66" charset="0"/>
              <a:ea typeface="Gulim" pitchFamily="34" charset="-127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Kemampuan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utk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mengetahui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dan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menemukan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sumber-sumber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potensi</a:t>
            </a:r>
            <a:endParaRPr lang="en-US" altLang="ko-KR" sz="2400" dirty="0">
              <a:latin typeface="Comic Sans MS" pitchFamily="66" charset="0"/>
              <a:ea typeface="Gulim" pitchFamily="34" charset="-127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Supel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,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ramah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,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sopan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,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menghargai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dan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menghormati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dg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tdk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mengurangi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nilai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harga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400" dirty="0" err="1">
                <a:latin typeface="Comic Sans MS" pitchFamily="66" charset="0"/>
                <a:ea typeface="Gulim" pitchFamily="34" charset="-127"/>
              </a:rPr>
              <a:t>diri</a:t>
            </a:r>
            <a:r>
              <a:rPr lang="en-US" altLang="ko-KR" sz="2400" dirty="0">
                <a:latin typeface="Comic Sans MS" pitchFamily="66" charset="0"/>
                <a:ea typeface="Gulim" pitchFamily="34" charset="-127"/>
              </a:rPr>
              <a:t>.</a:t>
            </a:r>
            <a:endParaRPr lang="en-US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0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98" y="2056004"/>
            <a:ext cx="8255000" cy="50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7372">
            <a:off x="3173825" y="610789"/>
            <a:ext cx="4902044" cy="40196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1256940">
            <a:off x="3858498" y="1730815"/>
            <a:ext cx="4633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600" dirty="0" err="1" smtClean="0">
                <a:latin typeface="Impact" panose="020B0806030902050204" pitchFamily="34" charset="0"/>
                <a:ea typeface="Gulim" pitchFamily="34" charset="-127"/>
              </a:rPr>
              <a:t>Pertimbangan</a:t>
            </a:r>
            <a:r>
              <a:rPr lang="en-US" altLang="ko-KR" sz="3600" dirty="0" smtClean="0">
                <a:latin typeface="Impact" panose="020B0806030902050204" pitchFamily="34" charset="0"/>
                <a:ea typeface="Gulim" pitchFamily="34" charset="-127"/>
              </a:rPr>
              <a:t> </a:t>
            </a:r>
            <a:r>
              <a:rPr lang="en-US" altLang="ko-KR" sz="3600" dirty="0" err="1" smtClean="0">
                <a:latin typeface="Impact" panose="020B0806030902050204" pitchFamily="34" charset="0"/>
                <a:ea typeface="Gulim" pitchFamily="34" charset="-127"/>
              </a:rPr>
              <a:t>Sebelum</a:t>
            </a:r>
            <a:endParaRPr lang="en-US" altLang="ko-KR" sz="3600" dirty="0">
              <a:latin typeface="Impact" panose="020B0806030902050204" pitchFamily="34" charset="0"/>
              <a:ea typeface="Gulim" pitchFamily="34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5340">
            <a:off x="285320" y="1447347"/>
            <a:ext cx="4019531" cy="42788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21253395">
            <a:off x="3728752" y="2221620"/>
            <a:ext cx="36054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400" dirty="0" err="1">
                <a:latin typeface="Impact" panose="020B0806030902050204" pitchFamily="34" charset="0"/>
                <a:ea typeface="Gulim" pitchFamily="34" charset="-127"/>
              </a:rPr>
              <a:t>Memilih</a:t>
            </a:r>
            <a:r>
              <a:rPr lang="en-US" altLang="ko-KR" sz="4400" dirty="0">
                <a:latin typeface="Impact" panose="020B0806030902050204" pitchFamily="34" charset="0"/>
                <a:ea typeface="Gulim" pitchFamily="34" charset="-127"/>
              </a:rPr>
              <a:t> Usaha</a:t>
            </a:r>
            <a:endParaRPr lang="en-US" sz="4400" dirty="0"/>
          </a:p>
        </p:txBody>
      </p:sp>
      <p:sp>
        <p:nvSpPr>
          <p:cNvPr id="8" name="Rectangle 7"/>
          <p:cNvSpPr/>
          <p:nvPr/>
        </p:nvSpPr>
        <p:spPr>
          <a:xfrm rot="21290485">
            <a:off x="4054660" y="2996234"/>
            <a:ext cx="56235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Comic Sans MS" pitchFamily="66" charset="0"/>
                <a:ea typeface="Gulim" pitchFamily="34" charset="-127"/>
              </a:rPr>
              <a:t>1.Minat </a:t>
            </a:r>
            <a:r>
              <a:rPr lang="en-US" altLang="ko-KR" sz="2800" dirty="0" err="1">
                <a:latin typeface="Comic Sans MS" pitchFamily="66" charset="0"/>
                <a:ea typeface="Gulim" pitchFamily="34" charset="-127"/>
              </a:rPr>
              <a:t>dan</a:t>
            </a:r>
            <a:r>
              <a:rPr lang="en-US" altLang="ko-KR" sz="2800" dirty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sz="2800" dirty="0" err="1">
                <a:latin typeface="Comic Sans MS" pitchFamily="66" charset="0"/>
                <a:ea typeface="Gulim" pitchFamily="34" charset="-127"/>
              </a:rPr>
              <a:t>Bakat</a:t>
            </a:r>
            <a:endParaRPr lang="en-US" altLang="ko-KR" sz="2800" dirty="0">
              <a:latin typeface="Comic Sans MS" pitchFamily="66" charset="0"/>
              <a:ea typeface="Gulim" pitchFamily="34" charset="-127"/>
            </a:endParaRPr>
          </a:p>
          <a:p>
            <a:r>
              <a:rPr lang="en-US" altLang="ko-KR" sz="2800" dirty="0">
                <a:latin typeface="Comic Sans MS" pitchFamily="66" charset="0"/>
                <a:ea typeface="Gulim" pitchFamily="34" charset="-127"/>
              </a:rPr>
              <a:t>2.Modal</a:t>
            </a:r>
          </a:p>
          <a:p>
            <a:r>
              <a:rPr lang="en-US" altLang="ko-KR" sz="2800" dirty="0">
                <a:latin typeface="Comic Sans MS" pitchFamily="66" charset="0"/>
                <a:ea typeface="Gulim" pitchFamily="34" charset="-127"/>
              </a:rPr>
              <a:t>3.Waktu</a:t>
            </a:r>
          </a:p>
          <a:p>
            <a:r>
              <a:rPr lang="en-US" altLang="ko-KR" sz="2800" dirty="0">
                <a:latin typeface="Comic Sans MS" pitchFamily="66" charset="0"/>
                <a:ea typeface="Gulim" pitchFamily="34" charset="-127"/>
              </a:rPr>
              <a:t>4.Laba</a:t>
            </a:r>
          </a:p>
          <a:p>
            <a:r>
              <a:rPr lang="en-US" altLang="ko-KR" sz="2800" dirty="0">
                <a:latin typeface="Comic Sans MS" pitchFamily="66" charset="0"/>
                <a:ea typeface="Gulim" pitchFamily="34" charset="-127"/>
              </a:rPr>
              <a:t>5.dan </a:t>
            </a:r>
            <a:r>
              <a:rPr lang="en-US" altLang="ko-KR" sz="2800" dirty="0" err="1">
                <a:latin typeface="Comic Sans MS" pitchFamily="66" charset="0"/>
                <a:ea typeface="Gulim" pitchFamily="34" charset="-127"/>
              </a:rPr>
              <a:t>Pengalaman</a:t>
            </a:r>
            <a:endParaRPr lang="en-US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87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3277">
            <a:off x="5948398" y="2381035"/>
            <a:ext cx="6667500" cy="2867025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696331" y="1528549"/>
            <a:ext cx="4338487" cy="457200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altLang="ko-KR" dirty="0" smtClean="0">
                <a:latin typeface="Comic Sans MS" pitchFamily="66" charset="0"/>
                <a:ea typeface="Gulim" pitchFamily="34" charset="-127"/>
              </a:rPr>
              <a:t>Ada </a:t>
            </a:r>
            <a:r>
              <a:rPr lang="en-US" altLang="ko-KR" dirty="0" err="1" smtClean="0">
                <a:latin typeface="Comic Sans MS" pitchFamily="66" charset="0"/>
                <a:ea typeface="Gulim" pitchFamily="34" charset="-127"/>
              </a:rPr>
              <a:t>beberapa</a:t>
            </a:r>
            <a:r>
              <a:rPr lang="en-US" altLang="ko-KR" dirty="0" smtClean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dirty="0" err="1" smtClean="0">
                <a:latin typeface="Comic Sans MS" pitchFamily="66" charset="0"/>
                <a:ea typeface="Gulim" pitchFamily="34" charset="-127"/>
              </a:rPr>
              <a:t>cara</a:t>
            </a:r>
            <a:r>
              <a:rPr lang="en-US" altLang="ko-KR" dirty="0" smtClean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dirty="0" err="1" smtClean="0">
                <a:latin typeface="Comic Sans MS" pitchFamily="66" charset="0"/>
                <a:ea typeface="Gulim" pitchFamily="34" charset="-127"/>
              </a:rPr>
              <a:t>seseorang</a:t>
            </a:r>
            <a:r>
              <a:rPr lang="en-US" altLang="ko-KR" dirty="0" smtClean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dirty="0" err="1" smtClean="0">
                <a:latin typeface="Comic Sans MS" pitchFamily="66" charset="0"/>
                <a:ea typeface="Gulim" pitchFamily="34" charset="-127"/>
              </a:rPr>
              <a:t>memulai</a:t>
            </a:r>
            <a:r>
              <a:rPr lang="en-US" altLang="ko-KR" dirty="0" smtClean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dirty="0" err="1" smtClean="0">
                <a:latin typeface="Comic Sans MS" pitchFamily="66" charset="0"/>
                <a:ea typeface="Gulim" pitchFamily="34" charset="-127"/>
              </a:rPr>
              <a:t>merintis</a:t>
            </a:r>
            <a:r>
              <a:rPr lang="en-US" altLang="ko-KR" dirty="0" smtClean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dirty="0" err="1" smtClean="0">
                <a:latin typeface="Comic Sans MS" pitchFamily="66" charset="0"/>
                <a:ea typeface="Gulim" pitchFamily="34" charset="-127"/>
              </a:rPr>
              <a:t>usahanya</a:t>
            </a:r>
            <a:r>
              <a:rPr lang="en-US" altLang="ko-KR" dirty="0" smtClean="0">
                <a:latin typeface="Comic Sans MS" pitchFamily="66" charset="0"/>
                <a:ea typeface="Gulim" pitchFamily="34" charset="-127"/>
              </a:rPr>
              <a:t> :</a:t>
            </a:r>
          </a:p>
          <a:p>
            <a:pPr eaLnBrk="1" hangingPunct="1"/>
            <a:r>
              <a:rPr lang="en-US" altLang="ko-KR" dirty="0" smtClean="0">
                <a:latin typeface="Comic Sans MS" pitchFamily="66" charset="0"/>
                <a:ea typeface="Gulim" pitchFamily="34" charset="-127"/>
              </a:rPr>
              <a:t>1.Faktor </a:t>
            </a:r>
            <a:r>
              <a:rPr lang="en-US" altLang="ko-KR" dirty="0" err="1" smtClean="0">
                <a:latin typeface="Comic Sans MS" pitchFamily="66" charset="0"/>
                <a:ea typeface="Gulim" pitchFamily="34" charset="-127"/>
              </a:rPr>
              <a:t>keluarga</a:t>
            </a:r>
            <a:r>
              <a:rPr lang="en-US" altLang="ko-KR" dirty="0" smtClean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dirty="0" err="1" smtClean="0">
                <a:latin typeface="Comic Sans MS" pitchFamily="66" charset="0"/>
                <a:ea typeface="Gulim" pitchFamily="34" charset="-127"/>
              </a:rPr>
              <a:t>pengusaha</a:t>
            </a:r>
            <a:endParaRPr lang="en-US" altLang="ko-KR" dirty="0" smtClean="0">
              <a:latin typeface="Comic Sans MS" pitchFamily="66" charset="0"/>
              <a:ea typeface="Gulim" pitchFamily="34" charset="-127"/>
            </a:endParaRPr>
          </a:p>
          <a:p>
            <a:pPr eaLnBrk="1" hangingPunct="1"/>
            <a:r>
              <a:rPr lang="en-US" altLang="ko-KR" dirty="0" smtClean="0">
                <a:latin typeface="Comic Sans MS" pitchFamily="66" charset="0"/>
                <a:ea typeface="Gulim" pitchFamily="34" charset="-127"/>
              </a:rPr>
              <a:t>2.Sengaja </a:t>
            </a:r>
            <a:r>
              <a:rPr lang="en-US" altLang="ko-KR" dirty="0" err="1" smtClean="0">
                <a:latin typeface="Comic Sans MS" pitchFamily="66" charset="0"/>
                <a:ea typeface="Gulim" pitchFamily="34" charset="-127"/>
              </a:rPr>
              <a:t>terjun</a:t>
            </a:r>
            <a:r>
              <a:rPr lang="en-US" altLang="ko-KR" dirty="0" smtClean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dirty="0" err="1" smtClean="0">
                <a:latin typeface="Comic Sans MS" pitchFamily="66" charset="0"/>
                <a:ea typeface="Gulim" pitchFamily="34" charset="-127"/>
              </a:rPr>
              <a:t>menjadi</a:t>
            </a:r>
            <a:r>
              <a:rPr lang="en-US" altLang="ko-KR" dirty="0" smtClean="0">
                <a:latin typeface="Comic Sans MS" pitchFamily="66" charset="0"/>
                <a:ea typeface="Gulim" pitchFamily="34" charset="-127"/>
              </a:rPr>
              <a:t> </a:t>
            </a:r>
            <a:r>
              <a:rPr lang="en-US" altLang="ko-KR" dirty="0" err="1" smtClean="0">
                <a:latin typeface="Comic Sans MS" pitchFamily="66" charset="0"/>
                <a:ea typeface="Gulim" pitchFamily="34" charset="-127"/>
              </a:rPr>
              <a:t>pengusaha</a:t>
            </a:r>
            <a:endParaRPr lang="en-US" altLang="ko-KR" dirty="0" smtClean="0">
              <a:latin typeface="Comic Sans MS" pitchFamily="66" charset="0"/>
              <a:ea typeface="Gulim" pitchFamily="34" charset="-127"/>
            </a:endParaRPr>
          </a:p>
          <a:p>
            <a:pPr eaLnBrk="1" hangingPunct="1"/>
            <a:r>
              <a:rPr lang="en-US" altLang="ko-KR" dirty="0" smtClean="0">
                <a:latin typeface="Comic Sans MS" pitchFamily="66" charset="0"/>
                <a:ea typeface="Gulim" pitchFamily="34" charset="-127"/>
              </a:rPr>
              <a:t>3.Kerja </a:t>
            </a:r>
            <a:r>
              <a:rPr lang="en-US" altLang="ko-KR" dirty="0" err="1" smtClean="0">
                <a:latin typeface="Comic Sans MS" pitchFamily="66" charset="0"/>
                <a:ea typeface="Gulim" pitchFamily="34" charset="-127"/>
              </a:rPr>
              <a:t>sampingan</a:t>
            </a:r>
            <a:r>
              <a:rPr lang="en-US" altLang="ko-KR" dirty="0" smtClean="0">
                <a:latin typeface="Comic Sans MS" pitchFamily="66" charset="0"/>
                <a:ea typeface="Gulim" pitchFamily="34" charset="-127"/>
              </a:rPr>
              <a:t> ( </a:t>
            </a:r>
            <a:r>
              <a:rPr lang="en-US" altLang="ko-KR" dirty="0" err="1" smtClean="0">
                <a:latin typeface="Comic Sans MS" pitchFamily="66" charset="0"/>
                <a:ea typeface="Gulim" pitchFamily="34" charset="-127"/>
              </a:rPr>
              <a:t>Iseng</a:t>
            </a:r>
            <a:r>
              <a:rPr lang="en-US" altLang="ko-KR" dirty="0" smtClean="0">
                <a:latin typeface="Comic Sans MS" pitchFamily="66" charset="0"/>
                <a:ea typeface="Gulim" pitchFamily="34" charset="-127"/>
              </a:rPr>
              <a:t> )</a:t>
            </a:r>
          </a:p>
          <a:p>
            <a:pPr eaLnBrk="1" hangingPunct="1"/>
            <a:r>
              <a:rPr lang="en-US" altLang="ko-KR" dirty="0" smtClean="0">
                <a:latin typeface="Comic Sans MS" pitchFamily="66" charset="0"/>
                <a:ea typeface="Gulim" pitchFamily="34" charset="-127"/>
              </a:rPr>
              <a:t>4.Coba-coba</a:t>
            </a:r>
          </a:p>
          <a:p>
            <a:pPr eaLnBrk="1" hangingPunct="1"/>
            <a:r>
              <a:rPr lang="en-US" altLang="ko-KR" dirty="0" smtClean="0">
                <a:latin typeface="Comic Sans MS" pitchFamily="66" charset="0"/>
                <a:ea typeface="Gulim" pitchFamily="34" charset="-127"/>
              </a:rPr>
              <a:t>5.Terpaksa</a:t>
            </a:r>
            <a:endParaRPr lang="en-US" dirty="0" smtClean="0"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2041" y="4145086"/>
            <a:ext cx="40526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dirty="0">
                <a:latin typeface="Impact" panose="020B0806030902050204" pitchFamily="34" charset="0"/>
                <a:ea typeface="Gulim" pitchFamily="34" charset="-127"/>
              </a:rPr>
              <a:t>BAGAIMANA CARA MEMULAI USAHA</a:t>
            </a:r>
            <a:endParaRPr lang="en-US" sz="3200" dirty="0">
              <a:latin typeface="Impact" panose="020B080603090205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9" y="1528549"/>
            <a:ext cx="4416979" cy="282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7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05" y="-746528"/>
            <a:ext cx="6040923" cy="42761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46003"/>
            <a:ext cx="6191250" cy="6191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62375"/>
            <a:ext cx="6191250" cy="61912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47415" y="1133128"/>
            <a:ext cx="4722125" cy="584775"/>
          </a:xfrm>
          <a:prstGeom prst="roundRect">
            <a:avLst>
              <a:gd name="adj" fmla="val 5000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486" y="1028700"/>
            <a:ext cx="5248275" cy="58293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03589" y="1133128"/>
            <a:ext cx="4451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dirty="0" smtClean="0">
                <a:latin typeface="Impact" panose="020B0806030902050204" pitchFamily="34" charset="0"/>
                <a:ea typeface="Gulim" pitchFamily="34" charset="-127"/>
              </a:rPr>
              <a:t>JENIS-JENIS BADAN HUKUM</a:t>
            </a:r>
            <a:endParaRPr lang="en-US" sz="3200" dirty="0">
              <a:latin typeface="Impact" panose="020B0806030902050204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960120" y="2361426"/>
            <a:ext cx="8183880" cy="3370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smtClean="0">
                <a:latin typeface="Comic Sans MS" pitchFamily="66" charset="0"/>
                <a:ea typeface="Gulim" pitchFamily="34" charset="-127"/>
              </a:rPr>
              <a:t>1.Perusahaan Perseorangan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smtClean="0">
                <a:latin typeface="Comic Sans MS" pitchFamily="66" charset="0"/>
                <a:ea typeface="Gulim" pitchFamily="34" charset="-127"/>
              </a:rPr>
              <a:t>2.Firma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smtClean="0">
                <a:latin typeface="Comic Sans MS" pitchFamily="66" charset="0"/>
                <a:ea typeface="Gulim" pitchFamily="34" charset="-127"/>
              </a:rPr>
              <a:t>3.Perseroan Komanditer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smtClean="0">
                <a:latin typeface="Comic Sans MS" pitchFamily="66" charset="0"/>
                <a:ea typeface="Gulim" pitchFamily="34" charset="-127"/>
              </a:rPr>
              <a:t>4.Koperasi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smtClean="0">
                <a:latin typeface="Comic Sans MS" pitchFamily="66" charset="0"/>
                <a:ea typeface="Gulim" pitchFamily="34" charset="-127"/>
              </a:rPr>
              <a:t>5.Yayasan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smtClean="0">
                <a:latin typeface="Comic Sans MS" pitchFamily="66" charset="0"/>
                <a:ea typeface="Gulim" pitchFamily="34" charset="-127"/>
              </a:rPr>
              <a:t>6.Perseroan Terbatas</a:t>
            </a:r>
            <a:endParaRPr lang="en-US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9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 rot="21184477">
            <a:off x="2106280" y="1203061"/>
            <a:ext cx="7764462" cy="1219200"/>
          </a:xfrm>
        </p:spPr>
        <p:txBody>
          <a:bodyPr/>
          <a:lstStyle/>
          <a:p>
            <a:r>
              <a:rPr lang="en-US" sz="3600" b="1" dirty="0" smtClean="0">
                <a:latin typeface="Arial Narrow" pitchFamily="34" charset="0"/>
                <a:cs typeface="Times New Roman" pitchFamily="18" charset="0"/>
              </a:rPr>
              <a:t>CARA MEMASUKI DUNIA USAHA</a:t>
            </a:r>
            <a:br>
              <a:rPr lang="en-US" sz="3600" b="1" dirty="0" smtClean="0">
                <a:latin typeface="Arial Narrow" pitchFamily="34" charset="0"/>
                <a:cs typeface="Times New Roman" pitchFamily="18" charset="0"/>
              </a:rPr>
            </a:br>
            <a:r>
              <a:rPr lang="en-US" sz="3600" b="1" dirty="0" smtClean="0">
                <a:latin typeface="Arial Narrow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 rot="21239218">
            <a:off x="2346278" y="2104030"/>
            <a:ext cx="57229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defTabSz="7540625">
              <a:spcBef>
                <a:spcPct val="20000"/>
              </a:spcBef>
            </a:pPr>
            <a:r>
              <a:rPr lang="en-US" sz="2800" dirty="0">
                <a:latin typeface="Arial Narrow" pitchFamily="34" charset="0"/>
                <a:cs typeface="Times New Roman" pitchFamily="18" charset="0"/>
              </a:rPr>
              <a:t>Ada </a:t>
            </a:r>
            <a:r>
              <a:rPr lang="en-US" sz="2800" dirty="0" err="1">
                <a:latin typeface="Arial Narrow" pitchFamily="34" charset="0"/>
                <a:cs typeface="Times New Roman" pitchFamily="18" charset="0"/>
              </a:rPr>
              <a:t>empat</a:t>
            </a:r>
            <a:r>
              <a:rPr lang="en-US" sz="28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Arial Narrow" pitchFamily="34" charset="0"/>
                <a:cs typeface="Times New Roman" pitchFamily="18" charset="0"/>
              </a:rPr>
              <a:t>cara</a:t>
            </a:r>
            <a:r>
              <a:rPr lang="en-US" sz="2800" dirty="0">
                <a:latin typeface="Arial Narrow" pitchFamily="34" charset="0"/>
                <a:cs typeface="Times New Roman" pitchFamily="18" charset="0"/>
              </a:rPr>
              <a:t> yang </a:t>
            </a:r>
            <a:r>
              <a:rPr lang="en-US" sz="2800" dirty="0" err="1">
                <a:latin typeface="Arial Narrow" pitchFamily="34" charset="0"/>
                <a:cs typeface="Times New Roman" pitchFamily="18" charset="0"/>
              </a:rPr>
              <a:t>dapat</a:t>
            </a:r>
            <a:r>
              <a:rPr lang="en-US" sz="28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Arial Narrow" pitchFamily="34" charset="0"/>
                <a:cs typeface="Times New Roman" pitchFamily="18" charset="0"/>
              </a:rPr>
              <a:t>dilakukan</a:t>
            </a:r>
            <a:r>
              <a:rPr lang="en-US" sz="28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Arial Narrow" pitchFamily="34" charset="0"/>
                <a:cs typeface="Times New Roman" pitchFamily="18" charset="0"/>
              </a:rPr>
              <a:t>untuk</a:t>
            </a:r>
            <a:r>
              <a:rPr lang="en-US" sz="28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Arial Narrow" pitchFamily="34" charset="0"/>
                <a:cs typeface="Times New Roman" pitchFamily="18" charset="0"/>
              </a:rPr>
              <a:t>memulai</a:t>
            </a:r>
            <a:r>
              <a:rPr lang="en-US" sz="28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Arial Narrow" pitchFamily="34" charset="0"/>
                <a:cs typeface="Times New Roman" pitchFamily="18" charset="0"/>
              </a:rPr>
              <a:t>suatu</a:t>
            </a:r>
            <a:r>
              <a:rPr lang="en-US" sz="28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Arial Narrow" pitchFamily="34" charset="0"/>
                <a:cs typeface="Times New Roman" pitchFamily="18" charset="0"/>
              </a:rPr>
              <a:t>usaha</a:t>
            </a:r>
            <a:r>
              <a:rPr lang="en-US" sz="28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Arial Narrow" pitchFamily="34" charset="0"/>
                <a:cs typeface="Times New Roman" pitchFamily="18" charset="0"/>
              </a:rPr>
              <a:t>atau</a:t>
            </a:r>
            <a:r>
              <a:rPr lang="en-US" sz="28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Arial Narrow" pitchFamily="34" charset="0"/>
                <a:cs typeface="Times New Roman" pitchFamily="18" charset="0"/>
              </a:rPr>
              <a:t>memasuki</a:t>
            </a:r>
            <a:r>
              <a:rPr lang="en-US" sz="28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Arial Narrow" pitchFamily="34" charset="0"/>
                <a:cs typeface="Times New Roman" pitchFamily="18" charset="0"/>
              </a:rPr>
              <a:t>dunia</a:t>
            </a:r>
            <a:r>
              <a:rPr lang="en-US" sz="28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Arial Narrow" pitchFamily="34" charset="0"/>
                <a:cs typeface="Times New Roman" pitchFamily="18" charset="0"/>
              </a:rPr>
              <a:t>usaha</a:t>
            </a:r>
            <a:r>
              <a:rPr lang="en-US" sz="2800" dirty="0">
                <a:latin typeface="Arial Narrow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Arial Narrow" pitchFamily="34" charset="0"/>
                <a:cs typeface="Times New Roman" pitchFamily="18" charset="0"/>
              </a:rPr>
              <a:t>yaitu</a:t>
            </a:r>
            <a:r>
              <a:rPr lang="en-US" sz="28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Arial Narrow" pitchFamily="34" charset="0"/>
                <a:cs typeface="Times New Roman" pitchFamily="18" charset="0"/>
              </a:rPr>
              <a:t>:</a:t>
            </a:r>
            <a:endParaRPr lang="en-US" sz="2800" dirty="0" smtClean="0">
              <a:latin typeface="Arial Narrow" pitchFamily="34" charset="0"/>
              <a:cs typeface="Times New Roman" pitchFamily="18" charset="0"/>
            </a:endParaRPr>
          </a:p>
          <a:p>
            <a:pPr marL="457200" indent="-457200" algn="just" defTabSz="7540625">
              <a:spcBef>
                <a:spcPct val="20000"/>
              </a:spcBef>
              <a:buFontTx/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Merintis</a:t>
            </a:r>
            <a:r>
              <a:rPr lang="en-US" sz="2800" dirty="0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usaha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baru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(</a:t>
            </a:r>
            <a:r>
              <a:rPr lang="en-US" sz="2800" i="1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starting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), </a:t>
            </a:r>
          </a:p>
          <a:p>
            <a:pPr marL="457200" indent="-457200" algn="just" defTabSz="7540625">
              <a:spcBef>
                <a:spcPct val="20000"/>
              </a:spcBef>
              <a:buFontTx/>
              <a:buAutoNum type="arabicPeriod"/>
            </a:pPr>
            <a:r>
              <a:rPr lang="en-US" sz="2800" dirty="0" err="1">
                <a:solidFill>
                  <a:srgbClr val="00B0F0"/>
                </a:solidFill>
                <a:latin typeface="Arial Narrow" pitchFamily="34" charset="0"/>
                <a:cs typeface="Times New Roman" pitchFamily="18" charset="0"/>
              </a:rPr>
              <a:t>Membeli</a:t>
            </a:r>
            <a:r>
              <a:rPr lang="en-US" sz="2800" dirty="0">
                <a:solidFill>
                  <a:srgbClr val="00B0F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Arial Narrow" pitchFamily="34" charset="0"/>
                <a:cs typeface="Times New Roman" pitchFamily="18" charset="0"/>
              </a:rPr>
              <a:t>perusahaan</a:t>
            </a:r>
            <a:r>
              <a:rPr lang="en-US" sz="2800" dirty="0">
                <a:solidFill>
                  <a:srgbClr val="00B0F0"/>
                </a:solidFill>
                <a:latin typeface="Arial Narrow" pitchFamily="34" charset="0"/>
                <a:cs typeface="Times New Roman" pitchFamily="18" charset="0"/>
              </a:rPr>
              <a:t> orang lain (</a:t>
            </a:r>
            <a:r>
              <a:rPr lang="en-US" sz="2800" i="1" dirty="0">
                <a:solidFill>
                  <a:srgbClr val="00B0F0"/>
                </a:solidFill>
                <a:latin typeface="Arial Narrow" pitchFamily="34" charset="0"/>
                <a:cs typeface="Times New Roman" pitchFamily="18" charset="0"/>
              </a:rPr>
              <a:t>buying</a:t>
            </a:r>
            <a:r>
              <a:rPr lang="en-US" sz="2800" dirty="0">
                <a:solidFill>
                  <a:srgbClr val="00B0F0"/>
                </a:solidFill>
                <a:latin typeface="Arial Narrow" pitchFamily="34" charset="0"/>
                <a:cs typeface="Times New Roman" pitchFamily="18" charset="0"/>
              </a:rPr>
              <a:t>).</a:t>
            </a:r>
          </a:p>
          <a:p>
            <a:pPr marL="457200" indent="-457200" algn="just" defTabSz="7540625">
              <a:spcBef>
                <a:spcPct val="20000"/>
              </a:spcBef>
              <a:buFontTx/>
              <a:buAutoNum type="arabicPeriod"/>
            </a:pP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Memasuki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Bisnis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Keluarga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 </a:t>
            </a:r>
          </a:p>
          <a:p>
            <a:pPr marL="457200" indent="-457200" algn="just" defTabSz="7540625">
              <a:spcBef>
                <a:spcPct val="20000"/>
              </a:spcBef>
              <a:buFontTx/>
              <a:buAutoNum type="arabicPeriod"/>
            </a:pPr>
            <a:r>
              <a:rPr lang="en-US" sz="2800" dirty="0" err="1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Kerja</a:t>
            </a:r>
            <a:r>
              <a:rPr lang="en-US" sz="280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sama</a:t>
            </a:r>
            <a:r>
              <a:rPr lang="en-US" sz="280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manajemen</a:t>
            </a:r>
            <a:r>
              <a:rPr lang="en-US" sz="280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 (</a:t>
            </a:r>
            <a:r>
              <a:rPr lang="en-US" sz="2800" i="1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franchising</a:t>
            </a:r>
            <a:r>
              <a:rPr lang="en-US" sz="2800" dirty="0">
                <a:solidFill>
                  <a:srgbClr val="002060"/>
                </a:solidFill>
                <a:latin typeface="Arial Narrow" pitchFamily="34" charset="0"/>
                <a:cs typeface="Times New Roman" pitchFamily="18" charset="0"/>
              </a:rPr>
              <a:t>), </a:t>
            </a:r>
          </a:p>
          <a:p>
            <a:pPr marL="457200" indent="-457200" algn="just" defTabSz="7540625">
              <a:spcBef>
                <a:spcPct val="20000"/>
              </a:spcBef>
            </a:pPr>
            <a:endParaRPr lang="en-US" sz="2800" dirty="0">
              <a:solidFill>
                <a:srgbClr val="FFFF00"/>
              </a:solidFill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84461">
            <a:off x="-2781230" y="1598350"/>
            <a:ext cx="6096000" cy="609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403" y="40474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0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4341</TotalTime>
  <Words>1065</Words>
  <Application>Microsoft Office PowerPoint</Application>
  <PresentationFormat>On-screen Show (4:3)</PresentationFormat>
  <Paragraphs>173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Arial Black</vt:lpstr>
      <vt:lpstr>Arial Narrow</vt:lpstr>
      <vt:lpstr>Arial Rounded MT Bold</vt:lpstr>
      <vt:lpstr>Calibri</vt:lpstr>
      <vt:lpstr>Calibri Light</vt:lpstr>
      <vt:lpstr>Comic Sans MS</vt:lpstr>
      <vt:lpstr>Gulim</vt:lpstr>
      <vt:lpstr>Impact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CARA MEMASUKI DUNIA USAHA  </vt:lpstr>
      <vt:lpstr>MEMBENTUK &amp; MENDIRIKAN USAHA BARU </vt:lpstr>
      <vt:lpstr>DUA PENDEKATAN DASAR PENDIRIAN USAHA</vt:lpstr>
      <vt:lpstr>Beberapa hal yang harus diperhatikan dalam merintis usaha baru :</vt:lpstr>
      <vt:lpstr>MEMBELI PERUSAHAAN ORANG LAIN (Buying) </vt:lpstr>
      <vt:lpstr>EMPAT PENDEKATAN DASAR DALAM  MENENTUKAN NILAI WAJAR SEBUAH BISNIS</vt:lpstr>
      <vt:lpstr>FAKTOR NON KUANTITATIF  DALAM  MENILAI  SEBUAH BISNIS</vt:lpstr>
      <vt:lpstr>Kerja Sama Manajemen (Franchising)</vt:lpstr>
      <vt:lpstr>GAMBAR SISTEM FRANCHISING</vt:lpstr>
      <vt:lpstr>KELEBIHAN DAN KEKURANGAN FRANCHISING</vt:lpstr>
      <vt:lpstr>MEMASUKI BISNIS KELUARGA</vt:lpstr>
      <vt:lpstr>BUDAYA DALAM BISNIS KELUARGA</vt:lpstr>
      <vt:lpstr>KEUNGGULAN PERUSAHAAN KELUARGA</vt:lpstr>
      <vt:lpstr>FAKTOR PENYEBAB KEBERHASILAN DAN KEGAGALAN WIRAUSAHA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PapaDjojo</dc:creator>
  <cp:lastModifiedBy>PapaDjojo</cp:lastModifiedBy>
  <cp:revision>23</cp:revision>
  <dcterms:created xsi:type="dcterms:W3CDTF">2018-09-21T06:35:38Z</dcterms:created>
  <dcterms:modified xsi:type="dcterms:W3CDTF">2018-09-24T06:57:32Z</dcterms:modified>
</cp:coreProperties>
</file>