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4"/>
  </p:notesMasterIdLst>
  <p:sldIdLst>
    <p:sldId id="319" r:id="rId2"/>
    <p:sldId id="320" r:id="rId3"/>
    <p:sldId id="311" r:id="rId4"/>
    <p:sldId id="312" r:id="rId5"/>
    <p:sldId id="318" r:id="rId6"/>
    <p:sldId id="305" r:id="rId7"/>
    <p:sldId id="313" r:id="rId8"/>
    <p:sldId id="289" r:id="rId9"/>
    <p:sldId id="290" r:id="rId10"/>
    <p:sldId id="277" r:id="rId11"/>
    <p:sldId id="306" r:id="rId12"/>
    <p:sldId id="281" r:id="rId13"/>
    <p:sldId id="284" r:id="rId14"/>
    <p:sldId id="285" r:id="rId15"/>
    <p:sldId id="287" r:id="rId16"/>
    <p:sldId id="264" r:id="rId17"/>
    <p:sldId id="314" r:id="rId18"/>
    <p:sldId id="315" r:id="rId19"/>
    <p:sldId id="316" r:id="rId20"/>
    <p:sldId id="317" r:id="rId21"/>
    <p:sldId id="267" r:id="rId22"/>
    <p:sldId id="32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9A3265"/>
    <a:srgbClr val="B13B75"/>
    <a:srgbClr val="E0E0E0"/>
    <a:srgbClr val="CFD2D7"/>
    <a:srgbClr val="09435B"/>
    <a:srgbClr val="F1C40F"/>
    <a:srgbClr val="CC2F28"/>
    <a:srgbClr val="A8AECE"/>
    <a:srgbClr val="E6D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3E29609-39FD-48D0-9F69-41C407A59330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9D3785-BF9C-49DE-81EA-6FF9430A60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D4499-5D8E-4003-AB6E-4EA918AFA6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17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F50BF-27DF-47E4-8A08-55BEA7C704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0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170D-1FF0-4DB7-A67E-3E9A913D04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1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56A3-169C-4241-A8DF-855E731ABA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51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D4B4-AD39-44BC-9AC7-BFF30B2AC5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43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4C53A-C583-45BA-8C15-48DE06661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5296-B62B-4826-A155-EB1E40CDD6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60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DCBF0-9C8D-4A1A-9DD8-762A9FE0EE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6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02FB-F8E0-459B-B9D2-3B8B4713A5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40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87A1-4D36-4410-9FF5-CAD238A844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521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F54B-3C3B-47F9-AC23-715293FD1D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11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EBA5-502F-479C-986D-505BC7A8CC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95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B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68BF31-E9F8-4CF9-9FA0-5DCFA798FC5E}"/>
              </a:ext>
            </a:extLst>
          </p:cNvPr>
          <p:cNvSpPr/>
          <p:nvPr/>
        </p:nvSpPr>
        <p:spPr>
          <a:xfrm>
            <a:off x="0" y="1842447"/>
            <a:ext cx="9220200" cy="31662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68BF31-E9F8-4CF9-9FA0-5DCFA798FC5E}"/>
              </a:ext>
            </a:extLst>
          </p:cNvPr>
          <p:cNvSpPr/>
          <p:nvPr/>
        </p:nvSpPr>
        <p:spPr>
          <a:xfrm>
            <a:off x="0" y="2057400"/>
            <a:ext cx="92202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666A88-EAB8-41AB-AB82-6A599B3AF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5782807" cy="325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1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1939131"/>
            <a:ext cx="4905375" cy="769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BB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SUMBER MUNCULNYA </a:t>
            </a:r>
            <a:r>
              <a:rPr lang="en-US" sz="4000" dirty="0">
                <a:solidFill>
                  <a:srgbClr val="FBB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PELUANG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2971800"/>
            <a:ext cx="4572000" cy="66992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  <a:defRPr/>
            </a:pP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Peluang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muncul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karena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: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3733800" y="342900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Masalah-masalah</a:t>
            </a:r>
            <a:endParaRPr lang="en-US" altLang="en-US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Kebutuhan-kebutuhan</a:t>
            </a:r>
            <a:endParaRPr lang="en-US" altLang="en-US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Keinginan-keinginan</a:t>
            </a:r>
            <a:endParaRPr lang="en-US" altLang="en-US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rabicPeriod"/>
            </a:pPr>
            <a:r>
              <a:rPr lang="en-US" altLang="en-US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Karena</a:t>
            </a:r>
            <a:r>
              <a:rPr lang="en-US" alt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diciptakan</a:t>
            </a:r>
            <a:r>
              <a:rPr lang="en-US" alt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0" r="34571"/>
          <a:stretch/>
        </p:blipFill>
        <p:spPr>
          <a:xfrm>
            <a:off x="457200" y="-25400"/>
            <a:ext cx="3124200" cy="68341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81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04938"/>
            <a:ext cx="2819400" cy="685800"/>
          </a:xfrm>
        </p:spPr>
        <p:txBody>
          <a:bodyPr rtlCol="0">
            <a:normAutofit fontScale="90000"/>
          </a:bodyPr>
          <a:lstStyle/>
          <a:p>
            <a:pPr marL="280988" indent="-280988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1. PELUANG MUNCUL DARI MASALAH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3975100" y="914400"/>
            <a:ext cx="4876800" cy="5486400"/>
          </a:xfrm>
        </p:spPr>
        <p:txBody>
          <a:bodyPr>
            <a:normAutofit fontScale="92500" lnSpcReduction="20000"/>
          </a:bodyPr>
          <a:lstStyle/>
          <a:p>
            <a:pPr marL="45720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Sebagian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menganggap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masalah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sesuatu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yang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Menyusahkan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merugikan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Menyengsarakan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Memusingkan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lain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sebagainya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857250" lvl="1" indent="-4572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Sementara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sebagian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kecil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berfikir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jernih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dapat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melihat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bahwa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masalah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pasti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penyelesaian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Bahkan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jika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mau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selalu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berhadapan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banyak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lagi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masalah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Masalah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kehidupan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semakin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banyak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masalah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diselesaikan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menjadi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  <a:p>
            <a:pPr marL="0" indent="0"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579563" y="4267200"/>
            <a:ext cx="727233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endParaRPr lang="id-ID" altLang="en-US" sz="280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4679"/>
            <a:ext cx="3778250" cy="421332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/>
          <a:stretch/>
        </p:blipFill>
        <p:spPr>
          <a:xfrm>
            <a:off x="-1" y="929763"/>
            <a:ext cx="4917051" cy="596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52400" y="6096000"/>
            <a:ext cx="929640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080388" y="685800"/>
            <a:ext cx="4905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75" indent="-396875"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2. PELUANG MUNCUL DARI KEBUTUHAN-KEBUTUHAN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080388" y="2011055"/>
            <a:ext cx="4724400" cy="430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kehidupan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setiap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manusia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wajib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memenuhi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kebutuhan-kebutuhan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hidup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kebutuhan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dasar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maupun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pengembangannya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just">
              <a:defRPr/>
            </a:pP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Kebutuhan-kebutuhan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tersebut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antara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lain :</a:t>
            </a:r>
          </a:p>
          <a:p>
            <a:pPr lvl="1" algn="just"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Sandang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lvl="1" algn="just"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lvl="1" algn="just"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Papan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Perumahan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lvl="1" algn="just"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Pendidikan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lvl="1" algn="just"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Kesehatan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1" algn="just"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dsb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9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48200"/>
            <a:ext cx="3886200" cy="1143000"/>
          </a:xfrm>
        </p:spPr>
        <p:txBody>
          <a:bodyPr>
            <a:normAutofit/>
          </a:bodyPr>
          <a:lstStyle/>
          <a:p>
            <a:pPr marL="377825" indent="-377825">
              <a:defRPr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3.  PELUANG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MUNCUL DARI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KEINGINAN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 KEINGINAN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371600"/>
            <a:ext cx="4267200" cy="4800600"/>
          </a:xfrm>
        </p:spPr>
        <p:txBody>
          <a:bodyPr>
            <a:normAutofit fontScale="92500" lnSpcReduction="10000"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Manusia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mempunyai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keinginan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terbatas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pada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jenis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maupun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jumlahnya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itu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peluang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muncul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keinginan-keinginan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manusia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juga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tak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terbatas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banyaknya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Jadi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pada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dasarnya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peluang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membuka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usaha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sangat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terbuka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lebar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130710"/>
            <a:ext cx="3676650" cy="3505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914400"/>
            <a:ext cx="5040569" cy="1143000"/>
          </a:xfrm>
        </p:spPr>
        <p:txBody>
          <a:bodyPr>
            <a:noAutofit/>
          </a:bodyPr>
          <a:lstStyle/>
          <a:p>
            <a:pPr marL="398463" indent="-398463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4.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PELUANG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MUNCUL KARENA DICIPTAKAN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4038907" y="1752600"/>
            <a:ext cx="4760606" cy="4303713"/>
          </a:xfrm>
        </p:spPr>
        <p:txBody>
          <a:bodyPr>
            <a:normAutofit lnSpcReduction="10000"/>
          </a:bodyPr>
          <a:lstStyle/>
          <a:p>
            <a:pPr marL="377825" indent="-377825" algn="just">
              <a:buFont typeface="Wingdings" panose="05000000000000000000" pitchFamily="2" charset="2"/>
              <a:buNone/>
              <a:defRPr/>
            </a:pPr>
            <a:endParaRPr lang="en-US" sz="2400" dirty="0" smtClean="0">
              <a:latin typeface="Arial" charset="0"/>
            </a:endParaRPr>
          </a:p>
          <a:p>
            <a:pPr marL="377825" indent="-377825" algn="just">
              <a:buFont typeface="Wingdings" panose="05000000000000000000" pitchFamily="2" charset="2"/>
              <a:buChar char="Ä"/>
              <a:defRPr/>
            </a:pPr>
            <a:r>
              <a:rPr lang="en-US" sz="2400" dirty="0" err="1" smtClean="0">
                <a:latin typeface="Arial" charset="0"/>
              </a:rPr>
              <a:t>Wirausahawan</a:t>
            </a: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dicirikan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dengan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banyaknya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pemikiran-pemikiran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baru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mencoba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untuk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mengimplementasikan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hasil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pemikirannya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err="1">
                <a:latin typeface="Arial" charset="0"/>
              </a:rPr>
              <a:t>sehingga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bisa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menciptakan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nilai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tambah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dari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setiap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produk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jasa</a:t>
            </a:r>
            <a:r>
              <a:rPr lang="en-US" sz="2400" dirty="0">
                <a:latin typeface="Arial" charset="0"/>
              </a:rPr>
              <a:t> yang </a:t>
            </a:r>
            <a:r>
              <a:rPr lang="en-US" sz="2400" dirty="0" err="1">
                <a:latin typeface="Arial" charset="0"/>
              </a:rPr>
              <a:t>dihasilkan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marL="377825" indent="-377825" algn="just">
              <a:buFont typeface="Wingdings" panose="05000000000000000000" pitchFamily="2" charset="2"/>
              <a:buChar char="Ä"/>
              <a:defRPr/>
            </a:pPr>
            <a:r>
              <a:rPr lang="en-US" sz="2400" dirty="0" err="1">
                <a:latin typeface="Arial" charset="0"/>
              </a:rPr>
              <a:t>Jadi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dalam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proses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penciptaan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kreasi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inovasi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baru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tersebut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dapat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menciptakan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peluang-peluang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usaha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baru</a:t>
            </a:r>
            <a:r>
              <a:rPr lang="en-US" sz="2400" dirty="0">
                <a:latin typeface="Arial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2022987"/>
            <a:ext cx="4029075" cy="3505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0"/>
            <a:ext cx="9177867" cy="516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3771900"/>
            <a:ext cx="9177867" cy="5162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3867" y="3790950"/>
            <a:ext cx="9177867" cy="2838450"/>
          </a:xfrm>
          <a:prstGeom prst="rect">
            <a:avLst/>
          </a:prstGeom>
          <a:solidFill>
            <a:srgbClr val="0070C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91050"/>
            <a:ext cx="4038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PERSIAPAN-PERSIAPAN UNTUK MENANGKAP  PELUANG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4109338" y="3943350"/>
            <a:ext cx="4572000" cy="2438400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Menumbuhkan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jiwa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wirausaha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71500" indent="-5715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Menentukan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ide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bisnis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minati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71500" indent="-5715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Melakukan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studi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kelayakan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71500" indent="-5715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Keberanian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mengambil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resiko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71500" indent="-5715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Bersedia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me-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manage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usaha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71500" indent="-571500"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Memiliki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kecerdasan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finansial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71500" indent="-571500">
              <a:buFont typeface="+mj-lt"/>
              <a:buAutoNum type="arabicPeriod"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75BE99A-EFCB-4B76-94F0-B397244E54DA}" type="slidenum">
              <a:rPr lang="en-US" altLang="en-US">
                <a:latin typeface="Arial" panose="020B0604020202020204" pitchFamily="34" charset="0"/>
              </a:rPr>
              <a:pPr algn="ctr" eaLnBrk="1" hangingPunct="1"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4595" y="1425022"/>
            <a:ext cx="2710672" cy="3810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A8A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0"/>
            <a:ext cx="6191250" cy="619125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05200" y="762000"/>
            <a:ext cx="47244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CC2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Bagaimana</a:t>
            </a:r>
            <a:r>
              <a:rPr lang="en-US" sz="4000" dirty="0" smtClean="0">
                <a:solidFill>
                  <a:srgbClr val="CC2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000" dirty="0" err="1" smtClean="0">
                <a:solidFill>
                  <a:srgbClr val="CC2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Memanfaatkan</a:t>
            </a:r>
            <a:r>
              <a:rPr lang="en-US" sz="4000" dirty="0" smtClean="0">
                <a:solidFill>
                  <a:srgbClr val="CC2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000" dirty="0" err="1" smtClean="0">
                <a:solidFill>
                  <a:srgbClr val="CC2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Peluang</a:t>
            </a:r>
            <a:r>
              <a:rPr lang="en-US" sz="4000" dirty="0" smtClean="0">
                <a:solidFill>
                  <a:srgbClr val="CC2F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Usaha 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2286000"/>
            <a:ext cx="5010150" cy="4351338"/>
          </a:xfrm>
        </p:spPr>
        <p:txBody>
          <a:bodyPr>
            <a:normAutofit/>
          </a:bodyPr>
          <a:lstStyle/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Pelajari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kebutuhan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pasar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990600" lvl="1" indent="-533400"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Peluang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muncul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:</a:t>
            </a:r>
          </a:p>
          <a:p>
            <a:pPr marL="1312863" lvl="1" indent="-457200" algn="just" eaLnBrk="1" hangingPunct="1">
              <a:buFont typeface="Wingdings" panose="05000000000000000000" pitchFamily="2" charset="2"/>
              <a:buAutoNum type="alphaLcPeriod"/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Hobi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atau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kesenangan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pribadi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1312863" lvl="1" indent="-457200" algn="just" eaLnBrk="1" hangingPunct="1">
              <a:buFont typeface="Wingdings" panose="05000000000000000000" pitchFamily="2" charset="2"/>
              <a:buAutoNum type="alphaLcPeriod"/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Kegunaan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lain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suatu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barang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1312863" lvl="1" indent="-457200" algn="just" eaLnBrk="1" hangingPunct="1">
              <a:buFont typeface="Wingdings" panose="05000000000000000000" pitchFamily="2" charset="2"/>
              <a:buAutoNum type="alphaLcPeriod"/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Pemanfaatan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produk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limbah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produk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lain</a:t>
            </a:r>
          </a:p>
          <a:p>
            <a:pPr marL="1312863" lvl="1" indent="-457200" algn="just" eaLnBrk="1" hangingPunct="1">
              <a:buFont typeface="Wingdings" panose="05000000000000000000" pitchFamily="2" charset="2"/>
              <a:buAutoNum type="alphaLcPeriod"/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Kebutuhan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sesuatu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produk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jasa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Analisislah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gagasan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usaha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anda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laku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dijual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berapa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biayanya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berapa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keuntungannya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Mulailah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usaha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A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rallelogram 13"/>
          <p:cNvSpPr/>
          <p:nvPr/>
        </p:nvSpPr>
        <p:spPr>
          <a:xfrm rot="5949272">
            <a:off x="3915606" y="1178307"/>
            <a:ext cx="2140452" cy="10824137"/>
          </a:xfrm>
          <a:prstGeom prst="parallelogram">
            <a:avLst>
              <a:gd name="adj" fmla="val 0"/>
            </a:avLst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4412560" y="0"/>
            <a:ext cx="3664640" cy="6858000"/>
          </a:xfrm>
          <a:prstGeom prst="parallelogram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81200"/>
            <a:ext cx="4324350" cy="435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Bidang kuliner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Kerajinan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Logam dan hasil tambang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Pertanian dan agrobisnis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Peternakan 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Rajutan, bordir, renda, jahit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Sablon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Penerbitan dan percetakan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Mainan anak-anak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Kartu ucapan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Karya-karya intelektual</a:t>
            </a:r>
            <a:endParaRPr lang="id-ID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364294" y="813619"/>
            <a:ext cx="4438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10000"/>
          </a:bodyPr>
          <a:lstStyle/>
          <a:p>
            <a:pPr>
              <a:defRPr/>
            </a:pPr>
            <a:r>
              <a:rPr lang="id-ID" sz="4400" b="1" dirty="0">
                <a:latin typeface="Impact" panose="020B0806030902050204" pitchFamily="34" charset="0"/>
                <a:ea typeface="+mj-ea"/>
                <a:cs typeface="+mj-cs"/>
              </a:rPr>
              <a:t>Contoh Bidang Usaha Kelompok Kreatif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9" y="1553216"/>
            <a:ext cx="311716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26727"/>
          <a:stretch/>
        </p:blipFill>
        <p:spPr>
          <a:xfrm>
            <a:off x="2517909" y="3039116"/>
            <a:ext cx="1752601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4235" r="54675" b="3208"/>
          <a:stretch/>
        </p:blipFill>
        <p:spPr>
          <a:xfrm>
            <a:off x="1295400" y="3733800"/>
            <a:ext cx="1905000" cy="19812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 rot="5949272">
            <a:off x="3915606" y="1178307"/>
            <a:ext cx="2140452" cy="10824137"/>
          </a:xfrm>
          <a:prstGeom prst="parallelogram">
            <a:avLst>
              <a:gd name="adj" fmla="val 0"/>
            </a:avLst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4412560" y="0"/>
            <a:ext cx="3664640" cy="6858000"/>
          </a:xfrm>
          <a:prstGeom prst="parallelogram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394618"/>
            <a:ext cx="531495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d-ID" dirty="0" smtClean="0">
                <a:latin typeface="Impact" panose="020B0806030902050204" pitchFamily="34" charset="0"/>
              </a:rPr>
              <a:t>Contoh Bidang Usaha Kelompok Jasa</a:t>
            </a:r>
            <a:endParaRPr lang="id-ID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345" y="1753700"/>
            <a:ext cx="3157538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Biro jasa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Biro teknik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Jasa pengetikan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Foto kopi dan penjilidan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GO-JEK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Perbengkelan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Kontraktor dan jasa perbaikan bangunan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Rumah kos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Salon kecantikan</a:t>
            </a:r>
          </a:p>
          <a:p>
            <a:pPr eaLnBrk="1" hangingPunct="1">
              <a:defRPr/>
            </a:pPr>
            <a:endParaRPr lang="id-ID" dirty="0" smtClean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id-ID" dirty="0">
              <a:latin typeface="Comic Sans MS" panose="030F0702030302020204" pitchFamily="66" charset="0"/>
            </a:endParaRPr>
          </a:p>
        </p:txBody>
      </p:sp>
      <p:pic>
        <p:nvPicPr>
          <p:cNvPr id="19460" name="Picture 2" descr="Hasil gambar untuk USAHA JA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17"/>
          <a:stretch/>
        </p:blipFill>
        <p:spPr bwMode="auto">
          <a:xfrm>
            <a:off x="5913489" y="3446129"/>
            <a:ext cx="2628900" cy="2838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asil gambar untuk USAHA JAS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389"/>
          <a:stretch/>
        </p:blipFill>
        <p:spPr bwMode="auto">
          <a:xfrm>
            <a:off x="4685085" y="4610585"/>
            <a:ext cx="1635969" cy="1669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2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2738158" y="0"/>
            <a:ext cx="3664640" cy="6858000"/>
          </a:xfrm>
          <a:prstGeom prst="parallelogram">
            <a:avLst/>
          </a:prstGeom>
          <a:solidFill>
            <a:srgbClr val="09435B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5" name="Picture 4" descr="Hasil gambar untuk PERSONAL TRAINER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b="5745"/>
          <a:stretch/>
        </p:blipFill>
        <p:spPr bwMode="auto">
          <a:xfrm>
            <a:off x="4141743" y="4419600"/>
            <a:ext cx="500225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"/>
            <a:ext cx="55245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d-ID" sz="4400" dirty="0" smtClean="0">
                <a:solidFill>
                  <a:srgbClr val="F1C4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Contoh Bidang Usaha Kelompok Konsultif</a:t>
            </a:r>
            <a:endParaRPr lang="id-ID" sz="4400" dirty="0">
              <a:solidFill>
                <a:srgbClr val="F1C4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057400" y="2564606"/>
            <a:ext cx="5715000" cy="3043238"/>
          </a:xfrm>
        </p:spPr>
        <p:txBody>
          <a:bodyPr/>
          <a:lstStyle/>
          <a:p>
            <a:pPr eaLnBrk="1" hangingPunct="1">
              <a:defRPr/>
            </a:pPr>
            <a:r>
              <a:rPr lang="id-ID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Jasa komunikasi/konsultan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Kursus-kursus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Pusat kebugaran dan pelatihan olah raga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Bidang perdagangan (agen, reseller)</a:t>
            </a:r>
          </a:p>
          <a:p>
            <a:pPr eaLnBrk="1" hangingPunct="1">
              <a:defRPr/>
            </a:pPr>
            <a:endParaRPr lang="id-ID" dirty="0" smtClean="0"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endParaRPr lang="id-ID" dirty="0" smtClean="0"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484" name="Picture 2" descr="Hasil gambar untuk PERSONAL TRAINE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43576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B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07" y="-300112"/>
            <a:ext cx="6858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07" y="-452512"/>
            <a:ext cx="6858000" cy="6858000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401D6345-2756-4030-B2E2-060485BB839B}"/>
              </a:ext>
            </a:extLst>
          </p:cNvPr>
          <p:cNvSpPr/>
          <p:nvPr/>
        </p:nvSpPr>
        <p:spPr>
          <a:xfrm flipV="1">
            <a:off x="6858000" y="-219791"/>
            <a:ext cx="2743200" cy="829391"/>
          </a:xfrm>
          <a:prstGeom prst="round2DiagRect">
            <a:avLst>
              <a:gd name="adj1" fmla="val 37312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9F870B-39DF-4B5C-8FEE-0F03ACD85D07}"/>
              </a:ext>
            </a:extLst>
          </p:cNvPr>
          <p:cNvSpPr/>
          <p:nvPr/>
        </p:nvSpPr>
        <p:spPr>
          <a:xfrm>
            <a:off x="7301484" y="136525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PERTEMUAN </a:t>
            </a:r>
            <a:r>
              <a:rPr lang="en-US" dirty="0" smtClean="0">
                <a:solidFill>
                  <a:schemeClr val="bg1"/>
                </a:solidFill>
                <a:latin typeface="Impact" panose="020B0806030902050204" pitchFamily="34" charset="0"/>
              </a:rPr>
              <a:t>5</a:t>
            </a:r>
            <a:endParaRPr 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20921831">
            <a:off x="3975416" y="2889872"/>
            <a:ext cx="43890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BERFIKIR KREATIF</a:t>
            </a:r>
            <a:endParaRPr lang="en-US" altLang="en-US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536"/>
            <a:ext cx="4471981" cy="5995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" y="381000"/>
            <a:ext cx="4471981" cy="59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4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3581400" y="0"/>
            <a:ext cx="7162800" cy="6858000"/>
          </a:xfrm>
          <a:prstGeom prst="parallelogram">
            <a:avLst/>
          </a:prstGeom>
          <a:solidFill>
            <a:srgbClr val="C000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76400"/>
            <a:ext cx="3124200" cy="3552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21" y="1705897"/>
            <a:ext cx="440055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4000" dirty="0" smtClean="0">
                <a:latin typeface="Impact" panose="020B0806030902050204" pitchFamily="34" charset="0"/>
              </a:rPr>
              <a:t>Contoh bidang usaha Kelompok Analistis</a:t>
            </a:r>
            <a:endParaRPr lang="id-ID" sz="4000" dirty="0">
              <a:latin typeface="Impact" panose="020B0806030902050204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78221" y="3267997"/>
            <a:ext cx="4000500" cy="4525962"/>
          </a:xfrm>
        </p:spPr>
        <p:txBody>
          <a:bodyPr/>
          <a:lstStyle/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Jasa penterjemah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Jasa reparasi perangkat elektronik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Karya intelektual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Perancang busana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Laundry</a:t>
            </a:r>
          </a:p>
          <a:p>
            <a:pPr eaLnBrk="1" hangingPunct="1">
              <a:defRPr/>
            </a:pPr>
            <a:r>
              <a:rPr lang="id-ID" dirty="0" smtClean="0">
                <a:latin typeface="Comic Sans MS" panose="030F0702030302020204" pitchFamily="66" charset="0"/>
              </a:rPr>
              <a:t>Jasa penjahitan</a:t>
            </a:r>
          </a:p>
        </p:txBody>
      </p:sp>
      <p:pic>
        <p:nvPicPr>
          <p:cNvPr id="21509" name="Picture 6" descr="Gambar terka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r="5113"/>
          <a:stretch/>
        </p:blipFill>
        <p:spPr bwMode="auto">
          <a:xfrm>
            <a:off x="4610157" y="3267997"/>
            <a:ext cx="2362086" cy="2376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B13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2667000" y="0"/>
            <a:ext cx="8153400" cy="6858000"/>
          </a:xfrm>
          <a:prstGeom prst="parallelogram">
            <a:avLst/>
          </a:prstGeom>
          <a:solidFill>
            <a:srgbClr val="9A3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14800" y="1219200"/>
            <a:ext cx="523875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Bagaimana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Mempertahankan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Kehidupan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Usaha 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3409668"/>
            <a:ext cx="4953000" cy="3205163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Kemampuannya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memenuhi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kebutuhan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pasar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sasaran</a:t>
            </a:r>
            <a:endParaRPr lang="en-US" dirty="0" smtClean="0"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Kemampuannya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mengelola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usaha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berbasis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keunggulan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biaya</a:t>
            </a:r>
            <a:endParaRPr lang="en-US" dirty="0" smtClean="0">
              <a:solidFill>
                <a:srgbClr val="E0E0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Kemampuannya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tampil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beda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dlm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kualitas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layanan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dirty="0" err="1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dsb</a:t>
            </a: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</a:t>
            </a:r>
            <a:r>
              <a:rPr lang="en-US" sz="2400" dirty="0" smtClean="0">
                <a:solidFill>
                  <a:srgbClr val="E0E0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M Porter, 1980 )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" y="-76200"/>
            <a:ext cx="4657725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rgbClr val="9A3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2971800"/>
            <a:ext cx="401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FFC000"/>
                </a:solidFill>
                <a:latin typeface="Impact" panose="020B0806030902050204" pitchFamily="34" charset="0"/>
              </a:rPr>
              <a:t>TERIMA KASIH</a:t>
            </a:r>
            <a:endParaRPr lang="en-US" sz="5400" b="0" cap="none" spc="0" dirty="0">
              <a:ln w="0"/>
              <a:solidFill>
                <a:srgbClr val="FFC000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6065"/>
            <a:ext cx="228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53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B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1" y="404774"/>
            <a:ext cx="685800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33" y="114300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1" y="2027503"/>
            <a:ext cx="3182620" cy="426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881740">
            <a:off x="3811024" y="357727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Berpikir kreatif =&gt; cara berpikir dengan menemukan hubungan baru untuk memperoleh jawaban atas permasalahan</a:t>
            </a:r>
          </a:p>
        </p:txBody>
      </p:sp>
      <p:sp>
        <p:nvSpPr>
          <p:cNvPr id="9" name="Rectangle 8"/>
          <p:cNvSpPr/>
          <p:nvPr/>
        </p:nvSpPr>
        <p:spPr>
          <a:xfrm rot="21312329">
            <a:off x="2258199" y="497039"/>
            <a:ext cx="30187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Apa</a:t>
            </a:r>
            <a:r>
              <a:rPr lang="en-US" sz="6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sz="66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itu</a:t>
            </a:r>
            <a:endParaRPr lang="en-US" sz="6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21251639">
            <a:off x="3167640" y="1105270"/>
            <a:ext cx="30925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6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Berpikir</a:t>
            </a:r>
            <a:endParaRPr lang="en-US" sz="6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1020906">
            <a:off x="3996686" y="1382090"/>
            <a:ext cx="445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8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kreatif</a:t>
            </a:r>
            <a:r>
              <a:rPr lang="en-US" sz="8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 ?</a:t>
            </a:r>
            <a:endParaRPr lang="en-US" sz="8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3" y="2059648"/>
            <a:ext cx="3182620" cy="42672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5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71426"/>
            <a:ext cx="4802909" cy="297180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85093" y="2496698"/>
            <a:ext cx="4114800" cy="3352800"/>
          </a:xfrm>
          <a:prstGeom prst="cloudCallout">
            <a:avLst>
              <a:gd name="adj1" fmla="val -52015"/>
              <a:gd name="adj2" fmla="val -48790"/>
            </a:avLst>
          </a:prstGeom>
          <a:solidFill>
            <a:srgbClr val="42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4994937" y="1960307"/>
            <a:ext cx="4114800" cy="3352800"/>
          </a:xfrm>
          <a:prstGeom prst="cloudCallout">
            <a:avLst/>
          </a:prstGeom>
          <a:solidFill>
            <a:srgbClr val="42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4674084" y="224913"/>
            <a:ext cx="4114800" cy="3352800"/>
          </a:xfrm>
          <a:prstGeom prst="cloudCallout">
            <a:avLst/>
          </a:prstGeom>
          <a:solidFill>
            <a:srgbClr val="42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Callout 6"/>
          <p:cNvSpPr/>
          <p:nvPr/>
        </p:nvSpPr>
        <p:spPr>
          <a:xfrm>
            <a:off x="4802909" y="342900"/>
            <a:ext cx="4114800" cy="335280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4245077" y="2476500"/>
            <a:ext cx="4114800" cy="3352800"/>
          </a:xfrm>
          <a:prstGeom prst="cloudCallout">
            <a:avLst>
              <a:gd name="adj1" fmla="val -52015"/>
              <a:gd name="adj2" fmla="val -487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4898923" y="1938184"/>
            <a:ext cx="4114800" cy="3352800"/>
          </a:xfrm>
          <a:prstGeom prst="cloud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084" y="1361420"/>
            <a:ext cx="3352800" cy="3429000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d-ID" dirty="0" smtClean="0">
                <a:latin typeface="Comic Sans MS" panose="030F0702030302020204" pitchFamily="66" charset="0"/>
              </a:rPr>
              <a:t>Persiapan  dalam bentuk formal, pengalaman,  magang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d-ID" dirty="0" smtClean="0">
                <a:latin typeface="Comic Sans MS" panose="030F0702030302020204" pitchFamily="66" charset="0"/>
              </a:rPr>
              <a:t>Penyelidikan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d-ID" dirty="0" smtClean="0">
                <a:latin typeface="Comic Sans MS" panose="030F0702030302020204" pitchFamily="66" charset="0"/>
              </a:rPr>
              <a:t>Transformasi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d-ID" dirty="0" smtClean="0">
                <a:latin typeface="Comic Sans MS" panose="030F0702030302020204" pitchFamily="66" charset="0"/>
              </a:rPr>
              <a:t> Penetasan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d-ID" dirty="0" smtClean="0">
                <a:latin typeface="Comic Sans MS" panose="030F0702030302020204" pitchFamily="66" charset="0"/>
              </a:rPr>
              <a:t>Penerangan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d-ID" dirty="0" smtClean="0">
                <a:latin typeface="Comic Sans MS" panose="030F0702030302020204" pitchFamily="66" charset="0"/>
              </a:rPr>
              <a:t>Pengujian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id-ID" dirty="0" smtClean="0">
                <a:latin typeface="Comic Sans MS" panose="030F0702030302020204" pitchFamily="66" charset="0"/>
              </a:rPr>
              <a:t>Implementasi</a:t>
            </a:r>
            <a:endParaRPr lang="id-ID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4468" y="4448422"/>
            <a:ext cx="17892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dirty="0" smtClean="0">
                <a:solidFill>
                  <a:srgbClr val="FFC000"/>
                </a:solidFill>
                <a:latin typeface="Impact" panose="020B0806030902050204" pitchFamily="34" charset="0"/>
              </a:rPr>
              <a:t>Kr</a:t>
            </a:r>
            <a:r>
              <a:rPr lang="id-ID" sz="5400" dirty="0" smtClean="0">
                <a:solidFill>
                  <a:srgbClr val="FFC000"/>
                </a:solidFill>
                <a:latin typeface="Impact" panose="020B0806030902050204" pitchFamily="34" charset="0"/>
              </a:rPr>
              <a:t>ea</a:t>
            </a:r>
            <a:r>
              <a:rPr lang="id-ID" sz="3600" dirty="0" smtClean="0">
                <a:solidFill>
                  <a:srgbClr val="FFC000"/>
                </a:solidFill>
                <a:latin typeface="Impact" panose="020B0806030902050204" pitchFamily="34" charset="0"/>
              </a:rPr>
              <a:t>t</a:t>
            </a:r>
            <a:r>
              <a:rPr lang="id-ID" sz="4800" dirty="0" smtClean="0">
                <a:solidFill>
                  <a:srgbClr val="FFC000"/>
                </a:solidFill>
                <a:latin typeface="Impact" panose="020B0806030902050204" pitchFamily="34" charset="0"/>
              </a:rPr>
              <a:t>if</a:t>
            </a:r>
            <a:endParaRPr lang="en-US" sz="48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345" y="3636707"/>
            <a:ext cx="31438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dirty="0">
                <a:solidFill>
                  <a:srgbClr val="424F65"/>
                </a:solidFill>
                <a:latin typeface="Impact" panose="020B0806030902050204" pitchFamily="34" charset="0"/>
              </a:rPr>
              <a:t>Be</a:t>
            </a:r>
            <a:r>
              <a:rPr lang="id-ID" sz="6600" dirty="0">
                <a:solidFill>
                  <a:srgbClr val="424F65"/>
                </a:solidFill>
                <a:latin typeface="Impact" panose="020B0806030902050204" pitchFamily="34" charset="0"/>
              </a:rPr>
              <a:t>rp</a:t>
            </a:r>
            <a:r>
              <a:rPr lang="id-ID" sz="7200" dirty="0">
                <a:solidFill>
                  <a:srgbClr val="424F65"/>
                </a:solidFill>
                <a:latin typeface="Impact" panose="020B0806030902050204" pitchFamily="34" charset="0"/>
              </a:rPr>
              <a:t>ikir</a:t>
            </a:r>
            <a:r>
              <a:rPr lang="id-ID" sz="5400" dirty="0">
                <a:solidFill>
                  <a:srgbClr val="424F65"/>
                </a:solidFill>
                <a:latin typeface="Impact" panose="020B0806030902050204" pitchFamily="34" charset="0"/>
              </a:rPr>
              <a:t> </a:t>
            </a:r>
            <a:endParaRPr lang="en-US" sz="5400" dirty="0">
              <a:solidFill>
                <a:srgbClr val="424F65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604260" y="533400"/>
            <a:ext cx="8458200" cy="8610600"/>
          </a:xfrm>
          <a:prstGeom prst="ellipse">
            <a:avLst/>
          </a:prstGeom>
          <a:solidFill>
            <a:srgbClr val="42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E6A99"/>
              </a:clrFrom>
              <a:clrTo>
                <a:srgbClr val="0E6A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7"/>
          <a:stretch/>
        </p:blipFill>
        <p:spPr>
          <a:xfrm>
            <a:off x="838200" y="3124201"/>
            <a:ext cx="8001000" cy="3733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1093429"/>
            <a:ext cx="53303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dirty="0" smtClean="0">
                <a:solidFill>
                  <a:srgbClr val="E506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Sumber</a:t>
            </a:r>
            <a:r>
              <a:rPr lang="id-I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id-ID" sz="5400" dirty="0" smtClean="0">
                <a:solidFill>
                  <a:srgbClr val="C60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Ide</a:t>
            </a:r>
            <a:r>
              <a:rPr lang="id-I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id-ID" sz="5400" dirty="0" smtClean="0">
                <a:solidFill>
                  <a:srgbClr val="E5E5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Bisnis</a:t>
            </a:r>
            <a:endParaRPr lang="en-US" sz="5400" dirty="0">
              <a:solidFill>
                <a:srgbClr val="E5E5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959596"/>
            <a:ext cx="525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id-ID" sz="2800" dirty="0">
                <a:solidFill>
                  <a:srgbClr val="E5E5EF"/>
                </a:solidFill>
              </a:rPr>
              <a:t>Pekerjaan terdahulu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id-ID" sz="2800" dirty="0">
                <a:solidFill>
                  <a:srgbClr val="E5E5EF"/>
                </a:solidFill>
              </a:rPr>
              <a:t>Hobi/  minat pribadi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id-ID" sz="2800" dirty="0">
                <a:solidFill>
                  <a:srgbClr val="E5E5EF"/>
                </a:solidFill>
              </a:rPr>
              <a:t>Adanya kesempatan / peluang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id-ID" sz="2800" dirty="0">
                <a:solidFill>
                  <a:srgbClr val="E5E5EF"/>
                </a:solidFill>
              </a:rPr>
              <a:t>Pendidikan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/>
          <a:stretch/>
        </p:blipFill>
        <p:spPr>
          <a:xfrm>
            <a:off x="0" y="1457632"/>
            <a:ext cx="4953000" cy="5410200"/>
          </a:xfrm>
          <a:prstGeom prst="rect">
            <a:avLst/>
          </a:prstGeom>
        </p:spPr>
      </p:pic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CEEEE4AF-22A7-484B-A5B5-2B757E92B8C5}" type="slidenum">
              <a:rPr lang="en-US" altLang="en-US">
                <a:latin typeface="Arial" panose="020B0604020202020204" pitchFamily="34" charset="0"/>
              </a:rPr>
              <a:pPr algn="ctr" eaLnBrk="1" hangingPunct="1"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1327137"/>
            <a:ext cx="3366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Impact" panose="020B0806030902050204" pitchFamily="34" charset="0"/>
              </a:rPr>
              <a:t>PELUANG</a:t>
            </a:r>
            <a:endParaRPr lang="en-US" sz="7200" dirty="0">
              <a:solidFill>
                <a:srgbClr val="FFFF00"/>
              </a:solidFill>
              <a:latin typeface="Impact" panose="020B080603090205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038600" y="2451103"/>
            <a:ext cx="4121713" cy="4273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98463" algn="just"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Disekitar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kita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terdapat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banyak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sekali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peluang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398463" indent="-398463" algn="just">
              <a:buFont typeface="Wingdings" panose="05000000000000000000" pitchFamily="2" charset="2"/>
              <a:buChar char="§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Bagi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seseorang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mempunyai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kepekaan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kreatifitas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inovasi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serta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keberanian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mengambil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resiko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aspek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kehidupan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menimbulkan</a:t>
            </a:r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peluang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B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Bidang kuliner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Kerajinan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Logam dan hasil tambang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Pertanian dan agrobisnis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Peternakan 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Rajutan, bordir, renda, jahit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Sablon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Penerbitan dan percetakan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Mainan anak-anak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Kartu ucapan</a:t>
            </a:r>
          </a:p>
          <a:p>
            <a:pPr eaLnBrk="1" hangingPunct="1"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Karya-karya intelektual</a:t>
            </a:r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5" name="Picture 2" descr="Hasil gambar untuk EDUCATION TO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10" y="2347913"/>
            <a:ext cx="3306762" cy="3306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752600" y="687541"/>
            <a:ext cx="584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0000" lnSpcReduction="20000"/>
          </a:bodyPr>
          <a:lstStyle/>
          <a:p>
            <a:pPr algn="ctr">
              <a:defRPr/>
            </a:pPr>
            <a:r>
              <a:rPr lang="id-ID" sz="44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+mj-ea"/>
                <a:cs typeface="+mj-cs"/>
              </a:rPr>
              <a:t>Contoh Bidang Usaha Kelompok Kreatif</a:t>
            </a:r>
          </a:p>
        </p:txBody>
      </p:sp>
      <p:pic>
        <p:nvPicPr>
          <p:cNvPr id="8197" name="Picture 6" descr="Hasil gambar untuk INOVASI PERTANI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13"/>
          <a:stretch/>
        </p:blipFill>
        <p:spPr bwMode="auto">
          <a:xfrm>
            <a:off x="4559710" y="4064298"/>
            <a:ext cx="1905000" cy="19555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D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/>
          <a:stretch/>
        </p:blipFill>
        <p:spPr>
          <a:xfrm>
            <a:off x="0" y="457200"/>
            <a:ext cx="5048250" cy="59626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00" y="838200"/>
            <a:ext cx="3886200" cy="5334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menentukan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gagasan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usaha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dapat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bersumber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Diri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sendiri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Pelanggan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Pasar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Produk-produk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gagal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SituasI</a:t>
            </a: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Selain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4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diatas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ide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dapat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luncurkan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dari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masalah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di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hadapi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atau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pun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situasi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bila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ide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atau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pun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gagasan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dapat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temukan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siap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untuk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teruskan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perlu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identifikasi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peluang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bisnisnya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94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r="23957"/>
          <a:stretch/>
        </p:blipFill>
        <p:spPr>
          <a:xfrm>
            <a:off x="1" y="912150"/>
            <a:ext cx="4114800" cy="3326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32" y="4419600"/>
            <a:ext cx="34290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FDB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Ada</a:t>
            </a:r>
            <a:r>
              <a:rPr lang="en-US" sz="3200" dirty="0" smtClean="0">
                <a:solidFill>
                  <a:srgbClr val="FDB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4 </a:t>
            </a:r>
            <a:r>
              <a:rPr lang="en-US" sz="3200" dirty="0" err="1" smtClean="0">
                <a:solidFill>
                  <a:srgbClr val="FDB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langkah</a:t>
            </a:r>
            <a:r>
              <a:rPr lang="en-US" sz="3200" dirty="0" smtClean="0">
                <a:solidFill>
                  <a:srgbClr val="FDB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200" dirty="0" err="1" smtClean="0">
                <a:solidFill>
                  <a:srgbClr val="FDB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untuk</a:t>
            </a:r>
            <a:r>
              <a:rPr lang="en-US" sz="3200" dirty="0" smtClean="0">
                <a:solidFill>
                  <a:srgbClr val="FDB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200" dirty="0" err="1" smtClean="0">
                <a:solidFill>
                  <a:srgbClr val="FDB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mengidentifikasi</a:t>
            </a:r>
            <a:r>
              <a:rPr lang="en-US" sz="3200" dirty="0" smtClean="0">
                <a:solidFill>
                  <a:srgbClr val="FDB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r>
              <a:rPr lang="en-US" sz="3200" dirty="0" err="1" smtClean="0">
                <a:solidFill>
                  <a:srgbClr val="FDB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peluang</a:t>
            </a:r>
            <a:r>
              <a:rPr lang="en-US" sz="3200" dirty="0" smtClean="0">
                <a:solidFill>
                  <a:srgbClr val="FDB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</a:t>
            </a:r>
            <a:endParaRPr lang="en-US" sz="3200" dirty="0">
              <a:solidFill>
                <a:srgbClr val="FDB1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19200" y="762000"/>
            <a:ext cx="1981200" cy="1371600"/>
          </a:xfrm>
          <a:prstGeom prst="ellipse">
            <a:avLst/>
          </a:prstGeom>
          <a:solidFill>
            <a:srgbClr val="119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>
            <a:off x="4630994" y="0"/>
            <a:ext cx="4104969" cy="6858000"/>
          </a:xfrm>
          <a:prstGeom prst="flowChartInputOutput">
            <a:avLst/>
          </a:prstGeom>
          <a:solidFill>
            <a:srgbClr val="2BB4BA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8432" y="381000"/>
            <a:ext cx="5181600" cy="613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Analisis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persoalan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marL="236538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langkah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menjawab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pertanyaan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:</a:t>
            </a:r>
          </a:p>
          <a:p>
            <a:pPr marL="236538" indent="0">
              <a:lnSpc>
                <a:spcPct val="16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Mengapa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bisnis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nantinya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akan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berhasil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>
              <a:lnSpc>
                <a:spcPct val="160000"/>
              </a:lnSpc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Analisis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situasi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marL="236538" indent="0">
              <a:lnSpc>
                <a:spcPct val="16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Langkah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menyakup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kenyataan-kenyataan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lapangan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  <a:p>
            <a:pPr>
              <a:lnSpc>
                <a:spcPct val="160000"/>
              </a:lnSpc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Merumuskan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wilayah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ketahui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marL="236538" indent="0">
              <a:lnSpc>
                <a:spcPct val="16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Langkah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ini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lakukan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identifikasi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segala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kemungkinan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terjadi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  <a:p>
            <a:pPr>
              <a:lnSpc>
                <a:spcPct val="160000"/>
              </a:lnSpc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4.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Mensurve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pelanggan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sasaran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  <a:p>
            <a:pPr marL="236538" indent="0">
              <a:lnSpc>
                <a:spcPct val="160000"/>
              </a:lnSpc>
              <a:buFont typeface="Wingdings" panose="05000000000000000000" pitchFamily="2" charset="2"/>
              <a:buNone/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suatu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riset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kualitatif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terhadap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keinginan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pasar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target market,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bisa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lakukan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: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observasi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wawancara,konsioner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study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lapangan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674</Words>
  <Application>Microsoft Office PowerPoint</Application>
  <PresentationFormat>On-screen Show (4:3)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 4 langkah untuk mengidentifikasi peluang </vt:lpstr>
      <vt:lpstr>SUMBER MUNCULNYA PELUANG</vt:lpstr>
      <vt:lpstr>1. PELUANG MUNCUL DARI MASALAH </vt:lpstr>
      <vt:lpstr>PowerPoint Presentation</vt:lpstr>
      <vt:lpstr>3.  PELUANG MUNCUL DARI KEINGINAN - KEINGINAN</vt:lpstr>
      <vt:lpstr>4. PELUANG MUNCUL KARENA DICIPTAKAN</vt:lpstr>
      <vt:lpstr>PERSIAPAN-PERSIAPAN UNTUK MENANGKAP  PELUANG</vt:lpstr>
      <vt:lpstr>Bagaimana Memanfaatkan Peluang Usaha ?</vt:lpstr>
      <vt:lpstr>PowerPoint Presentation</vt:lpstr>
      <vt:lpstr>Contoh Bidang Usaha Kelompok Jasa</vt:lpstr>
      <vt:lpstr>Contoh Bidang Usaha Kelompok Konsultif</vt:lpstr>
      <vt:lpstr>Contoh bidang usaha Kelompok Analistis</vt:lpstr>
      <vt:lpstr>Bagaimana Mempertahankan Kehidupan Usaha ?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PapaDjojo</dc:creator>
  <cp:lastModifiedBy>PapaDjojo</cp:lastModifiedBy>
  <cp:revision>63</cp:revision>
  <dcterms:created xsi:type="dcterms:W3CDTF">2006-11-25T14:19:48Z</dcterms:created>
  <dcterms:modified xsi:type="dcterms:W3CDTF">2018-09-28T05:16:17Z</dcterms:modified>
</cp:coreProperties>
</file>